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7" r:id="rId22"/>
    <p:sldId id="276"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447FF31-8940-4932-949C-3C096781C374}" type="datetimeFigureOut">
              <a:rPr lang="en-US" smtClean="0"/>
              <a:t>6/19/2011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27CC87-B7AE-4517-BFBA-4C8BCDE73DC5}"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22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27CC87-B7AE-4517-BFBA-4C8BCDE73DC5}"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98F803E-5344-4EDF-8E34-B889881B19A6}" type="datetimeFigureOut">
              <a:rPr lang="en-US" smtClean="0"/>
              <a:pPr/>
              <a:t>6/19/2011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446B76-D15F-4A9F-879F-490F4C2DBAA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8F803E-5344-4EDF-8E34-B889881B19A6}" type="datetimeFigureOut">
              <a:rPr lang="en-US" smtClean="0"/>
              <a:pPr/>
              <a:t>6/19/2011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446B76-D15F-4A9F-879F-490F4C2DBAA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8F803E-5344-4EDF-8E34-B889881B19A6}" type="datetimeFigureOut">
              <a:rPr lang="en-US" smtClean="0"/>
              <a:pPr/>
              <a:t>6/19/2011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446B76-D15F-4A9F-879F-490F4C2DBAA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8F803E-5344-4EDF-8E34-B889881B19A6}" type="datetimeFigureOut">
              <a:rPr lang="en-US" smtClean="0"/>
              <a:pPr/>
              <a:t>6/19/2011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446B76-D15F-4A9F-879F-490F4C2DBAA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98F803E-5344-4EDF-8E34-B889881B19A6}" type="datetimeFigureOut">
              <a:rPr lang="en-US" smtClean="0"/>
              <a:pPr/>
              <a:t>6/19/2011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446B76-D15F-4A9F-879F-490F4C2DBAA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8F803E-5344-4EDF-8E34-B889881B19A6}" type="datetimeFigureOut">
              <a:rPr lang="en-US" smtClean="0"/>
              <a:pPr/>
              <a:t>6/19/2011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446B76-D15F-4A9F-879F-490F4C2DBAA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98F803E-5344-4EDF-8E34-B889881B19A6}" type="datetimeFigureOut">
              <a:rPr lang="en-US" smtClean="0"/>
              <a:pPr/>
              <a:t>6/19/2011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446B76-D15F-4A9F-879F-490F4C2DBAA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98F803E-5344-4EDF-8E34-B889881B19A6}" type="datetimeFigureOut">
              <a:rPr lang="en-US" smtClean="0"/>
              <a:pPr/>
              <a:t>6/19/2011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446B76-D15F-4A9F-879F-490F4C2DBAA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8F803E-5344-4EDF-8E34-B889881B19A6}" type="datetimeFigureOut">
              <a:rPr lang="en-US" smtClean="0"/>
              <a:pPr/>
              <a:t>6/19/2011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446B76-D15F-4A9F-879F-490F4C2DBAA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8F803E-5344-4EDF-8E34-B889881B19A6}" type="datetimeFigureOut">
              <a:rPr lang="en-US" smtClean="0"/>
              <a:pPr/>
              <a:t>6/19/2011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446B76-D15F-4A9F-879F-490F4C2DBAA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8F803E-5344-4EDF-8E34-B889881B19A6}" type="datetimeFigureOut">
              <a:rPr lang="en-US" smtClean="0"/>
              <a:pPr/>
              <a:t>6/19/2011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446B76-D15F-4A9F-879F-490F4C2DBAA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8F803E-5344-4EDF-8E34-B889881B19A6}" type="datetimeFigureOut">
              <a:rPr lang="en-US" smtClean="0"/>
              <a:pPr/>
              <a:t>6/19/2011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446B76-D15F-4A9F-879F-490F4C2DBAA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media/audio1.wav"/><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audio" Target="../media/audio10.wav"/><Relationship Id="rId5" Type="http://schemas.openxmlformats.org/officeDocument/2006/relationships/image" Target="../media/image2.pn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audio" Target="../media/audio11.wav"/><Relationship Id="rId5" Type="http://schemas.openxmlformats.org/officeDocument/2006/relationships/image" Target="../media/image2.png"/><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audio" Target="../media/audio12.wav"/><Relationship Id="rId5" Type="http://schemas.openxmlformats.org/officeDocument/2006/relationships/image" Target="../media/image2.png"/><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audio" Target="../media/audio13.wav"/><Relationship Id="rId5" Type="http://schemas.openxmlformats.org/officeDocument/2006/relationships/image" Target="../media/image2.png"/><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audio" Target="../media/audio14.wav"/><Relationship Id="rId5" Type="http://schemas.openxmlformats.org/officeDocument/2006/relationships/image" Target="../media/image2.png"/><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5.wav"/><Relationship Id="rId1" Type="http://schemas.openxmlformats.org/officeDocument/2006/relationships/tags" Target="../tags/tag4.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audio" Target="../media/audio16.wav"/><Relationship Id="rId5" Type="http://schemas.openxmlformats.org/officeDocument/2006/relationships/image" Target="../media/image2.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audio" Target="../media/audio17.wav"/><Relationship Id="rId5" Type="http://schemas.openxmlformats.org/officeDocument/2006/relationships/image" Target="../media/image2.png"/><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audio" Target="../media/audio18.wav"/><Relationship Id="rId5" Type="http://schemas.openxmlformats.org/officeDocument/2006/relationships/image" Target="../media/image2.png"/><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audio" Target="../media/audio19.wav"/><Relationship Id="rId5" Type="http://schemas.openxmlformats.org/officeDocument/2006/relationships/image" Target="../media/image2.png"/><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audio" Target="../media/audio2.wav"/><Relationship Id="rId5" Type="http://schemas.openxmlformats.org/officeDocument/2006/relationships/image" Target="../media/image2.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audio" Target="../media/audio20.wav"/><Relationship Id="rId5" Type="http://schemas.openxmlformats.org/officeDocument/2006/relationships/image" Target="../media/image2.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audio21.wav"/><Relationship Id="rId1" Type="http://schemas.openxmlformats.org/officeDocument/2006/relationships/video" Target="file:///F:\A%20Father's%20Advice\Fathers%20story.wmv" TargetMode="Externa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audio" Target="../media/audio22.wav"/><Relationship Id="rId6" Type="http://schemas.openxmlformats.org/officeDocument/2006/relationships/image" Target="../media/image2.png"/><Relationship Id="rId5" Type="http://schemas.openxmlformats.org/officeDocument/2006/relationships/hyperlink" Target="mailto:fastbreak65@yahoo.com" TargetMode="Externa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audio" Target="../media/audio3.wav"/><Relationship Id="rId5" Type="http://schemas.openxmlformats.org/officeDocument/2006/relationships/image" Target="../media/image2.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audio" Target="../media/audio4.wav"/><Relationship Id="rId5" Type="http://schemas.openxmlformats.org/officeDocument/2006/relationships/image" Target="../media/image2.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audio" Target="../media/audio5.wav"/><Relationship Id="rId5" Type="http://schemas.openxmlformats.org/officeDocument/2006/relationships/image" Target="../media/image2.pn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audio" Target="../media/audio6.wav"/><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7.wav"/><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8.wav"/><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9.wav"/><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26" name="Picture 2"/>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pic>
        <p:nvPicPr>
          <p:cNvPr id="5" name="~PP3529.WAV">
            <a:hlinkClick r:id="" action="ppaction://media"/>
          </p:cNvPr>
          <p:cNvPicPr>
            <a:picLocks noRot="1" noChangeAspect="1"/>
          </p:cNvPicPr>
          <p:nvPr>
            <a:wavAudioFile r:embed="rId1" name="~PP3529.WAV"/>
          </p:nvPr>
        </p:nvPicPr>
        <p:blipFill>
          <a:blip r:embed="rId5" cstate="print"/>
          <a:stretch>
            <a:fillRect/>
          </a:stretch>
        </p:blipFill>
        <p:spPr>
          <a:xfrm>
            <a:off x="8696325" y="6410325"/>
            <a:ext cx="304800" cy="304800"/>
          </a:xfrm>
          <a:prstGeom prst="rect">
            <a:avLst/>
          </a:prstGeom>
        </p:spPr>
      </p:pic>
    </p:spTree>
  </p:cSld>
  <p:clrMapOvr>
    <a:masterClrMapping/>
  </p:clrMapOvr>
  <p:transition advTm="4029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t="-6000" b="-6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81200"/>
            <a:ext cx="8229600" cy="2971800"/>
          </a:xfrm>
        </p:spPr>
        <p:style>
          <a:lnRef idx="2">
            <a:schemeClr val="dk1"/>
          </a:lnRef>
          <a:fillRef idx="1">
            <a:schemeClr val="lt1"/>
          </a:fillRef>
          <a:effectRef idx="0">
            <a:schemeClr val="dk1"/>
          </a:effectRef>
          <a:fontRef idx="minor">
            <a:schemeClr val="dk1"/>
          </a:fontRef>
        </p:style>
        <p:txBody>
          <a:bodyPr/>
          <a:lstStyle/>
          <a:p>
            <a:r>
              <a:rPr lang="en-US" dirty="0" smtClean="0"/>
              <a:t>There are lot of things we could say about Joshua’s message</a:t>
            </a:r>
          </a:p>
          <a:p>
            <a:r>
              <a:rPr lang="en-US" dirty="0" smtClean="0"/>
              <a:t>For today let’s look at just one</a:t>
            </a:r>
          </a:p>
          <a:p>
            <a:r>
              <a:rPr lang="en-US" dirty="0" smtClean="0"/>
              <a:t>—a quality that he possessed that all fathers would do well to emulate.</a:t>
            </a:r>
            <a:endParaRPr lang="en-US" dirty="0"/>
          </a:p>
        </p:txBody>
      </p:sp>
      <p:pic>
        <p:nvPicPr>
          <p:cNvPr id="4" name="~PP3747.WAV">
            <a:hlinkClick r:id="" action="ppaction://media"/>
          </p:cNvPr>
          <p:cNvPicPr>
            <a:picLocks noRot="1" noChangeAspect="1"/>
          </p:cNvPicPr>
          <p:nvPr>
            <a:wavAudioFile r:embed="rId1" name="~PP3747.WAV"/>
          </p:nvPr>
        </p:nvPicPr>
        <p:blipFill>
          <a:blip r:embed="rId5" cstate="print"/>
          <a:stretch>
            <a:fillRect/>
          </a:stretch>
        </p:blipFill>
        <p:spPr>
          <a:xfrm>
            <a:off x="8696325" y="6410325"/>
            <a:ext cx="304800" cy="304800"/>
          </a:xfrm>
          <a:prstGeom prst="rect">
            <a:avLst/>
          </a:prstGeom>
        </p:spPr>
      </p:pic>
    </p:spTree>
  </p:cSld>
  <p:clrMapOvr>
    <a:masterClrMapping/>
  </p:clrMapOvr>
  <p:transition advTm="328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anim calcmode="lin" valueType="num">
                                      <p:cBhvr>
                                        <p:cTn id="1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anim calcmode="lin" valueType="num">
                                      <p:cBhvr>
                                        <p:cTn id="1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8"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5"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6000"/>
            <a:lum/>
          </a:blip>
          <a:srcRect/>
          <a:stretch>
            <a:fillRect l="-13000" r="-1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Priest of the Home</a:t>
            </a:r>
            <a:endParaRPr lang="en-US" dirty="0"/>
          </a:p>
        </p:txBody>
      </p:sp>
      <p:sp>
        <p:nvSpPr>
          <p:cNvPr id="3" name="Content Placeholder 2"/>
          <p:cNvSpPr>
            <a:spLocks noGrp="1"/>
          </p:cNvSpPr>
          <p:nvPr>
            <p:ph idx="1"/>
          </p:nvPr>
        </p:nvSpPr>
        <p:spPr>
          <a:xfrm>
            <a:off x="457200" y="1600201"/>
            <a:ext cx="8229600" cy="2286000"/>
          </a:xfrm>
        </p:spPr>
        <p:txBody>
          <a:bodyPr/>
          <a:lstStyle/>
          <a:p>
            <a:pPr>
              <a:buNone/>
            </a:pPr>
            <a:r>
              <a:rPr lang="en-US" dirty="0" smtClean="0"/>
              <a:t>Joshua acknowledged his responsibility for the spiritual life of his family. </a:t>
            </a:r>
          </a:p>
          <a:p>
            <a:pPr>
              <a:buNone/>
            </a:pPr>
            <a:r>
              <a:rPr lang="en-US" dirty="0" smtClean="0"/>
              <a:t>He spoke for his family; </a:t>
            </a:r>
          </a:p>
          <a:p>
            <a:pPr>
              <a:buNone/>
            </a:pPr>
            <a:r>
              <a:rPr lang="en-US" dirty="0" smtClean="0"/>
              <a:t>he declared their intent.</a:t>
            </a:r>
            <a:endParaRPr lang="en-US" dirty="0"/>
          </a:p>
        </p:txBody>
      </p:sp>
      <p:pic>
        <p:nvPicPr>
          <p:cNvPr id="4" name="~PP2966.WAV">
            <a:hlinkClick r:id="" action="ppaction://media"/>
          </p:cNvPr>
          <p:cNvPicPr>
            <a:picLocks noRot="1" noChangeAspect="1"/>
          </p:cNvPicPr>
          <p:nvPr>
            <a:wavAudioFile r:embed="rId1" name="~PP2966.WAV"/>
          </p:nvPr>
        </p:nvPicPr>
        <p:blipFill>
          <a:blip r:embed="rId5" cstate="print"/>
          <a:stretch>
            <a:fillRect/>
          </a:stretch>
        </p:blipFill>
        <p:spPr>
          <a:xfrm>
            <a:off x="8696325" y="6410325"/>
            <a:ext cx="304800" cy="304800"/>
          </a:xfrm>
          <a:prstGeom prst="rect">
            <a:avLst/>
          </a:prstGeom>
        </p:spPr>
      </p:pic>
    </p:spTree>
  </p:cSld>
  <p:clrMapOvr>
    <a:masterClrMapping/>
  </p:clrMapOvr>
  <p:transition advTm="10133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6" presetClass="entr" presetSubtype="26"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Horizontal)">
                                      <p:cBhvr>
                                        <p:cTn id="10" dur="500"/>
                                        <p:tgtEl>
                                          <p:spTgt spid="2"/>
                                        </p:tgtEl>
                                      </p:cBhvr>
                                    </p:animEffect>
                                  </p:childTnLst>
                                </p:cTn>
                              </p:par>
                            </p:childTnLst>
                          </p:cTn>
                        </p:par>
                        <p:par>
                          <p:cTn id="11" fill="hold">
                            <p:stCondLst>
                              <p:cond delay="500"/>
                            </p:stCondLst>
                            <p:childTnLst>
                              <p:par>
                                <p:cTn id="12" presetID="16" presetClass="entr" presetSubtype="26"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Horizontal)">
                                      <p:cBhvr>
                                        <p:cTn id="14" dur="500"/>
                                        <p:tgtEl>
                                          <p:spTgt spid="3">
                                            <p:txEl>
                                              <p:pRg st="0" end="0"/>
                                            </p:txEl>
                                          </p:spTgt>
                                        </p:tgtEl>
                                      </p:cBhvr>
                                    </p:animEffect>
                                  </p:childTnLst>
                                </p:cTn>
                              </p:par>
                            </p:childTnLst>
                          </p:cTn>
                        </p:par>
                        <p:par>
                          <p:cTn id="15" fill="hold">
                            <p:stCondLst>
                              <p:cond delay="1000"/>
                            </p:stCondLst>
                            <p:childTnLst>
                              <p:par>
                                <p:cTn id="16" presetID="16" presetClass="entr" presetSubtype="26"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Horizontal)">
                                      <p:cBhvr>
                                        <p:cTn id="18" dur="500"/>
                                        <p:tgtEl>
                                          <p:spTgt spid="3">
                                            <p:txEl>
                                              <p:pRg st="1" end="1"/>
                                            </p:txEl>
                                          </p:spTgt>
                                        </p:tgtEl>
                                      </p:cBhvr>
                                    </p:animEffect>
                                  </p:childTnLst>
                                </p:cTn>
                              </p:par>
                            </p:childTnLst>
                          </p:cTn>
                        </p:par>
                        <p:par>
                          <p:cTn id="19" fill="hold">
                            <p:stCondLst>
                              <p:cond delay="1500"/>
                            </p:stCondLst>
                            <p:childTnLst>
                              <p:par>
                                <p:cTn id="20" presetID="16" presetClass="entr" presetSubtype="26"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Horizontal)">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3"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6000"/>
            <a:lum/>
          </a:blip>
          <a:srcRect/>
          <a:stretch>
            <a:fillRect l="-13000" r="-1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Priest of the Home</a:t>
            </a:r>
            <a:endParaRPr lang="en-US" dirty="0"/>
          </a:p>
        </p:txBody>
      </p:sp>
      <p:sp>
        <p:nvSpPr>
          <p:cNvPr id="3" name="Content Placeholder 2"/>
          <p:cNvSpPr>
            <a:spLocks noGrp="1"/>
          </p:cNvSpPr>
          <p:nvPr>
            <p:ph idx="1"/>
          </p:nvPr>
        </p:nvSpPr>
        <p:spPr>
          <a:xfrm>
            <a:off x="457200" y="1600200"/>
            <a:ext cx="8229600" cy="4419600"/>
          </a:xfrm>
        </p:spPr>
        <p:txBody>
          <a:bodyPr/>
          <a:lstStyle/>
          <a:p>
            <a:pPr>
              <a:buNone/>
            </a:pPr>
            <a:r>
              <a:rPr lang="en-US" dirty="0" smtClean="0"/>
              <a:t>According to the Bible, the family was designed to be the basic educational unit.</a:t>
            </a:r>
          </a:p>
          <a:p>
            <a:r>
              <a:rPr lang="en-US" dirty="0" smtClean="0"/>
              <a:t>Deut. 6:6-9</a:t>
            </a:r>
          </a:p>
          <a:p>
            <a:r>
              <a:rPr lang="en-US" dirty="0" smtClean="0"/>
              <a:t>Deut. 11:18</a:t>
            </a:r>
          </a:p>
          <a:p>
            <a:r>
              <a:rPr lang="en-US" dirty="0" smtClean="0"/>
              <a:t>Eph.6:4</a:t>
            </a:r>
          </a:p>
          <a:p>
            <a:pPr>
              <a:buNone/>
            </a:pPr>
            <a:r>
              <a:rPr lang="en-US" dirty="0" smtClean="0"/>
              <a:t>It is the father’s duty, then, to make sure his children know how to be saved and how to walk in the ways of the Lord.</a:t>
            </a:r>
            <a:endParaRPr lang="en-US" dirty="0"/>
          </a:p>
        </p:txBody>
      </p:sp>
      <p:pic>
        <p:nvPicPr>
          <p:cNvPr id="4" name="~PP3021.WAV">
            <a:hlinkClick r:id="" action="ppaction://media"/>
          </p:cNvPr>
          <p:cNvPicPr>
            <a:picLocks noRot="1" noChangeAspect="1"/>
          </p:cNvPicPr>
          <p:nvPr>
            <a:wavAudioFile r:embed="rId1" name="~PP3021.WAV"/>
          </p:nvPr>
        </p:nvPicPr>
        <p:blipFill>
          <a:blip r:embed="rId5" cstate="print"/>
          <a:stretch>
            <a:fillRect/>
          </a:stretch>
        </p:blipFill>
        <p:spPr>
          <a:xfrm>
            <a:off x="8696325" y="6410325"/>
            <a:ext cx="304800" cy="304800"/>
          </a:xfrm>
          <a:prstGeom prst="rect">
            <a:avLst/>
          </a:prstGeom>
        </p:spPr>
      </p:pic>
    </p:spTree>
  </p:cSld>
  <p:clrMapOvr>
    <a:masterClrMapping/>
  </p:clrMapOvr>
  <p:transition advTm="325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6" presetClass="entr" presetSubtype="26"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arn(inHorizontal)">
                                      <p:cBhvr>
                                        <p:cTn id="10" dur="500"/>
                                        <p:tgtEl>
                                          <p:spTgt spid="3">
                                            <p:txEl>
                                              <p:pRg st="0" end="0"/>
                                            </p:txEl>
                                          </p:spTgt>
                                        </p:tgtEl>
                                      </p:cBhvr>
                                    </p:animEffect>
                                  </p:childTnLst>
                                </p:cTn>
                              </p:par>
                            </p:childTnLst>
                          </p:cTn>
                        </p:par>
                        <p:par>
                          <p:cTn id="11" fill="hold">
                            <p:stCondLst>
                              <p:cond delay="500"/>
                            </p:stCondLst>
                            <p:childTnLst>
                              <p:par>
                                <p:cTn id="12" presetID="16" presetClass="entr" presetSubtype="26" fill="hold" grpId="0"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arn(inHorizontal)">
                                      <p:cBhvr>
                                        <p:cTn id="14" dur="500"/>
                                        <p:tgtEl>
                                          <p:spTgt spid="3">
                                            <p:txEl>
                                              <p:pRg st="1" end="1"/>
                                            </p:txEl>
                                          </p:spTgt>
                                        </p:tgtEl>
                                      </p:cBhvr>
                                    </p:animEffect>
                                  </p:childTnLst>
                                </p:cTn>
                              </p:par>
                            </p:childTnLst>
                          </p:cTn>
                        </p:par>
                        <p:par>
                          <p:cTn id="15" fill="hold">
                            <p:stCondLst>
                              <p:cond delay="1000"/>
                            </p:stCondLst>
                            <p:childTnLst>
                              <p:par>
                                <p:cTn id="16" presetID="16" presetClass="entr" presetSubtype="26" fill="hold" grpId="0"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Horizontal)">
                                      <p:cBhvr>
                                        <p:cTn id="18" dur="500"/>
                                        <p:tgtEl>
                                          <p:spTgt spid="3">
                                            <p:txEl>
                                              <p:pRg st="2" end="2"/>
                                            </p:txEl>
                                          </p:spTgt>
                                        </p:tgtEl>
                                      </p:cBhvr>
                                    </p:animEffect>
                                  </p:childTnLst>
                                </p:cTn>
                              </p:par>
                            </p:childTnLst>
                          </p:cTn>
                        </p:par>
                        <p:par>
                          <p:cTn id="19" fill="hold">
                            <p:stCondLst>
                              <p:cond delay="1500"/>
                            </p:stCondLst>
                            <p:childTnLst>
                              <p:par>
                                <p:cTn id="20" presetID="16" presetClass="entr" presetSubtype="26" fill="hold" grpId="0"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Horizontal)">
                                      <p:cBhvr>
                                        <p:cTn id="22" dur="500"/>
                                        <p:tgtEl>
                                          <p:spTgt spid="3">
                                            <p:txEl>
                                              <p:pRg st="3" end="3"/>
                                            </p:txEl>
                                          </p:spTgt>
                                        </p:tgtEl>
                                      </p:cBhvr>
                                    </p:animEffect>
                                  </p:childTnLst>
                                </p:cTn>
                              </p:par>
                            </p:childTnLst>
                          </p:cTn>
                        </p:par>
                        <p:par>
                          <p:cTn id="23" fill="hold">
                            <p:stCondLst>
                              <p:cond delay="2000"/>
                            </p:stCondLst>
                            <p:childTnLst>
                              <p:par>
                                <p:cTn id="24" presetID="16" presetClass="entr" presetSubtype="26" fill="hold" grpId="0" nodeType="after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barn(inHorizontal)">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7"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6000"/>
            <a:lum/>
          </a:blip>
          <a:srcRect/>
          <a:stretch>
            <a:fillRect l="-13000" r="-1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Priest of the Home</a:t>
            </a:r>
            <a:endParaRPr lang="en-US" dirty="0"/>
          </a:p>
        </p:txBody>
      </p:sp>
      <p:sp>
        <p:nvSpPr>
          <p:cNvPr id="3" name="Content Placeholder 2"/>
          <p:cNvSpPr>
            <a:spLocks noGrp="1"/>
          </p:cNvSpPr>
          <p:nvPr>
            <p:ph idx="1"/>
          </p:nvPr>
        </p:nvSpPr>
        <p:spPr>
          <a:xfrm>
            <a:off x="457200" y="1600200"/>
            <a:ext cx="8229600" cy="4419600"/>
          </a:xfrm>
        </p:spPr>
        <p:txBody>
          <a:bodyPr/>
          <a:lstStyle/>
          <a:p>
            <a:pPr>
              <a:buNone/>
            </a:pPr>
            <a:r>
              <a:rPr lang="en-US" dirty="0" smtClean="0"/>
              <a:t>The greatest thing a father can pass on to his children is the love of God. </a:t>
            </a:r>
          </a:p>
          <a:p>
            <a:pPr>
              <a:buNone/>
            </a:pPr>
            <a:r>
              <a:rPr lang="en-US" dirty="0" smtClean="0"/>
              <a:t>It is a fact that love begets love.</a:t>
            </a:r>
          </a:p>
          <a:p>
            <a:pPr>
              <a:buNone/>
            </a:pPr>
            <a:r>
              <a:rPr lang="en-US" dirty="0" smtClean="0"/>
              <a:t>Joshua, the warrior has become a man of peace.</a:t>
            </a:r>
          </a:p>
          <a:p>
            <a:pPr>
              <a:buNone/>
            </a:pPr>
            <a:r>
              <a:rPr lang="en-US" dirty="0" smtClean="0"/>
              <a:t>And if we are to pass it on to our children and grandchildren, we must first absorb it.</a:t>
            </a:r>
            <a:endParaRPr lang="en-US" dirty="0"/>
          </a:p>
        </p:txBody>
      </p:sp>
      <p:pic>
        <p:nvPicPr>
          <p:cNvPr id="4" name="~PP1801.WAV">
            <a:hlinkClick r:id="" action="ppaction://media"/>
          </p:cNvPr>
          <p:cNvPicPr>
            <a:picLocks noRot="1" noChangeAspect="1"/>
          </p:cNvPicPr>
          <p:nvPr>
            <a:wavAudioFile r:embed="rId1" name="~PP1801.WAV"/>
          </p:nvPr>
        </p:nvPicPr>
        <p:blipFill>
          <a:blip r:embed="rId5" cstate="print"/>
          <a:stretch>
            <a:fillRect/>
          </a:stretch>
        </p:blipFill>
        <p:spPr>
          <a:xfrm>
            <a:off x="8696325" y="6410325"/>
            <a:ext cx="304800" cy="304800"/>
          </a:xfrm>
          <a:prstGeom prst="rect">
            <a:avLst/>
          </a:prstGeom>
        </p:spPr>
      </p:pic>
    </p:spTree>
  </p:cSld>
  <p:clrMapOvr>
    <a:masterClrMapping/>
  </p:clrMapOvr>
  <p:transition advTm="1090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6" presetClass="entr" presetSubtype="26"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arn(inHorizontal)">
                                      <p:cBhvr>
                                        <p:cTn id="10" dur="500"/>
                                        <p:tgtEl>
                                          <p:spTgt spid="3">
                                            <p:txEl>
                                              <p:pRg st="0" end="0"/>
                                            </p:txEl>
                                          </p:spTgt>
                                        </p:tgtEl>
                                      </p:cBhvr>
                                    </p:animEffect>
                                  </p:childTnLst>
                                </p:cTn>
                              </p:par>
                            </p:childTnLst>
                          </p:cTn>
                        </p:par>
                        <p:par>
                          <p:cTn id="11" fill="hold">
                            <p:stCondLst>
                              <p:cond delay="500"/>
                            </p:stCondLst>
                            <p:childTnLst>
                              <p:par>
                                <p:cTn id="12" presetID="16" presetClass="entr" presetSubtype="26" fill="hold" grpId="0"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arn(inHorizontal)">
                                      <p:cBhvr>
                                        <p:cTn id="14" dur="500"/>
                                        <p:tgtEl>
                                          <p:spTgt spid="3">
                                            <p:txEl>
                                              <p:pRg st="1" end="1"/>
                                            </p:txEl>
                                          </p:spTgt>
                                        </p:tgtEl>
                                      </p:cBhvr>
                                    </p:animEffect>
                                  </p:childTnLst>
                                </p:cTn>
                              </p:par>
                            </p:childTnLst>
                          </p:cTn>
                        </p:par>
                        <p:par>
                          <p:cTn id="15" fill="hold">
                            <p:stCondLst>
                              <p:cond delay="1000"/>
                            </p:stCondLst>
                            <p:childTnLst>
                              <p:par>
                                <p:cTn id="16" presetID="16" presetClass="entr" presetSubtype="26" fill="hold" grpId="0"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Horizontal)">
                                      <p:cBhvr>
                                        <p:cTn id="18" dur="500"/>
                                        <p:tgtEl>
                                          <p:spTgt spid="3">
                                            <p:txEl>
                                              <p:pRg st="2" end="2"/>
                                            </p:txEl>
                                          </p:spTgt>
                                        </p:tgtEl>
                                      </p:cBhvr>
                                    </p:animEffect>
                                  </p:childTnLst>
                                </p:cTn>
                              </p:par>
                            </p:childTnLst>
                          </p:cTn>
                        </p:par>
                        <p:par>
                          <p:cTn id="19" fill="hold">
                            <p:stCondLst>
                              <p:cond delay="1500"/>
                            </p:stCondLst>
                            <p:childTnLst>
                              <p:par>
                                <p:cTn id="20" presetID="16" presetClass="entr" presetSubtype="26" fill="hold" grpId="0"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3"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6000"/>
            <a:lum/>
          </a:blip>
          <a:srcRect/>
          <a:stretch>
            <a:fillRect l="-13000" r="-1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Priest of the Home</a:t>
            </a:r>
            <a:endParaRPr lang="en-US" dirty="0"/>
          </a:p>
        </p:txBody>
      </p:sp>
      <p:sp>
        <p:nvSpPr>
          <p:cNvPr id="3" name="Content Placeholder 2"/>
          <p:cNvSpPr>
            <a:spLocks noGrp="1"/>
          </p:cNvSpPr>
          <p:nvPr>
            <p:ph idx="1"/>
          </p:nvPr>
        </p:nvSpPr>
        <p:spPr>
          <a:xfrm>
            <a:off x="457200" y="1600200"/>
            <a:ext cx="8229600" cy="4419600"/>
          </a:xfrm>
        </p:spPr>
        <p:txBody>
          <a:bodyPr/>
          <a:lstStyle/>
          <a:p>
            <a:pPr>
              <a:buNone/>
            </a:pPr>
            <a:r>
              <a:rPr lang="en-US" dirty="0" smtClean="0"/>
              <a:t>The family will usually follow the parent, especially the father.</a:t>
            </a:r>
            <a:endParaRPr lang="en-US" dirty="0"/>
          </a:p>
          <a:p>
            <a:pPr>
              <a:buNone/>
            </a:pPr>
            <a:r>
              <a:rPr lang="en-US" dirty="0" smtClean="0"/>
              <a:t>“A boy loves his mother, but will follow his father."</a:t>
            </a:r>
            <a:endParaRPr lang="en-US" dirty="0"/>
          </a:p>
        </p:txBody>
      </p:sp>
      <p:pic>
        <p:nvPicPr>
          <p:cNvPr id="4" name="~PP77.WAV">
            <a:hlinkClick r:id="" action="ppaction://media"/>
          </p:cNvPr>
          <p:cNvPicPr>
            <a:picLocks noRot="1" noChangeAspect="1"/>
          </p:cNvPicPr>
          <p:nvPr>
            <a:wavAudioFile r:embed="rId1" name="~PP77.WAV"/>
          </p:nvPr>
        </p:nvPicPr>
        <p:blipFill>
          <a:blip r:embed="rId5" cstate="print"/>
          <a:stretch>
            <a:fillRect/>
          </a:stretch>
        </p:blipFill>
        <p:spPr>
          <a:xfrm>
            <a:off x="8696325" y="6410325"/>
            <a:ext cx="304800" cy="304800"/>
          </a:xfrm>
          <a:prstGeom prst="rect">
            <a:avLst/>
          </a:prstGeom>
        </p:spPr>
      </p:pic>
    </p:spTree>
  </p:cSld>
  <p:clrMapOvr>
    <a:masterClrMapping/>
  </p:clrMapOvr>
  <p:transition advTm="307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6" presetClass="entr" presetSubtype="26"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arn(inHorizontal)">
                                      <p:cBhvr>
                                        <p:cTn id="10" dur="500"/>
                                        <p:tgtEl>
                                          <p:spTgt spid="3">
                                            <p:txEl>
                                              <p:pRg st="0" end="0"/>
                                            </p:txEl>
                                          </p:spTgt>
                                        </p:tgtEl>
                                      </p:cBhvr>
                                    </p:animEffect>
                                  </p:childTnLst>
                                </p:cTn>
                              </p:par>
                            </p:childTnLst>
                          </p:cTn>
                        </p:par>
                        <p:par>
                          <p:cTn id="11" fill="hold">
                            <p:stCondLst>
                              <p:cond delay="500"/>
                            </p:stCondLst>
                            <p:childTnLst>
                              <p:par>
                                <p:cTn id="12" presetID="16" presetClass="entr" presetSubtype="26" fill="hold" grpId="0"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arn(inHorizontal)">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5" cstate="print"/>
          <a:srcRect/>
          <a:stretch>
            <a:fillRect/>
          </a:stretch>
        </p:blipFill>
        <p:spPr bwMode="auto">
          <a:xfrm>
            <a:off x="-27964" y="0"/>
            <a:ext cx="9199927" cy="6858000"/>
          </a:xfrm>
          <a:prstGeom prst="rect">
            <a:avLst/>
          </a:prstGeom>
          <a:noFill/>
          <a:ln w="9525">
            <a:noFill/>
            <a:miter lim="800000"/>
            <a:headEnd/>
            <a:tailEnd/>
          </a:ln>
        </p:spPr>
      </p:pic>
      <p:sp>
        <p:nvSpPr>
          <p:cNvPr id="2" name="Title 1"/>
          <p:cNvSpPr>
            <a:spLocks noGrp="1"/>
          </p:cNvSpPr>
          <p:nvPr>
            <p:ph type="title"/>
          </p:nvPr>
        </p:nvSpPr>
        <p:spPr>
          <a:xfrm>
            <a:off x="0" y="3048000"/>
            <a:ext cx="5867400" cy="1143000"/>
          </a:xfrm>
        </p:spPr>
        <p:style>
          <a:lnRef idx="1">
            <a:schemeClr val="dk1"/>
          </a:lnRef>
          <a:fillRef idx="2">
            <a:schemeClr val="dk1"/>
          </a:fillRef>
          <a:effectRef idx="1">
            <a:schemeClr val="dk1"/>
          </a:effectRef>
          <a:fontRef idx="minor">
            <a:schemeClr val="dk1"/>
          </a:fontRef>
        </p:style>
        <p:txBody>
          <a:bodyPr/>
          <a:lstStyle/>
          <a:p>
            <a:r>
              <a:rPr lang="en-US" dirty="0" smtClean="0"/>
              <a:t>Not if He’s like you, Dad</a:t>
            </a:r>
            <a:endParaRPr lang="en-US" dirty="0"/>
          </a:p>
        </p:txBody>
      </p:sp>
      <p:pic>
        <p:nvPicPr>
          <p:cNvPr id="4" name="~PP3942.WAV">
            <a:hlinkClick r:id="" action="ppaction://media"/>
          </p:cNvPr>
          <p:cNvPicPr>
            <a:picLocks noRot="1" noChangeAspect="1"/>
          </p:cNvPicPr>
          <p:nvPr>
            <a:wavAudioFile r:embed="rId2" name="~PP3942.WAV"/>
          </p:nvPr>
        </p:nvPicPr>
        <p:blipFill>
          <a:blip r:embed="rId6" cstate="print"/>
          <a:stretch>
            <a:fillRect/>
          </a:stretch>
        </p:blipFill>
        <p:spPr>
          <a:xfrm>
            <a:off x="8696325" y="6410325"/>
            <a:ext cx="304800" cy="304800"/>
          </a:xfrm>
          <a:prstGeom prst="rect">
            <a:avLst/>
          </a:prstGeom>
        </p:spPr>
      </p:pic>
    </p:spTree>
    <p:custDataLst>
      <p:tags r:id="rId1"/>
    </p:custDataLst>
  </p:cSld>
  <p:clrMapOvr>
    <a:masterClrMapping/>
  </p:clrMapOvr>
  <p:transition advTm="2165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cstate="print"/>
          <a:srcRect/>
          <a:stretch>
            <a:fillRect/>
          </a:stretch>
        </p:blipFill>
        <p:spPr bwMode="auto">
          <a:xfrm>
            <a:off x="-27964" y="0"/>
            <a:ext cx="9199927" cy="6858000"/>
          </a:xfrm>
          <a:prstGeom prst="rect">
            <a:avLst/>
          </a:prstGeom>
          <a:noFill/>
          <a:ln w="9525">
            <a:noFill/>
            <a:miter lim="800000"/>
            <a:headEnd/>
            <a:tailEnd/>
          </a:ln>
        </p:spPr>
      </p:pic>
      <p:sp>
        <p:nvSpPr>
          <p:cNvPr id="2" name="Title 1"/>
          <p:cNvSpPr>
            <a:spLocks noGrp="1"/>
          </p:cNvSpPr>
          <p:nvPr>
            <p:ph type="title"/>
          </p:nvPr>
        </p:nvSpPr>
        <p:spPr>
          <a:xfrm>
            <a:off x="3276600" y="1752600"/>
            <a:ext cx="5867400" cy="5105400"/>
          </a:xfrm>
        </p:spPr>
        <p:style>
          <a:lnRef idx="1">
            <a:schemeClr val="dk1"/>
          </a:lnRef>
          <a:fillRef idx="2">
            <a:schemeClr val="dk1"/>
          </a:fillRef>
          <a:effectRef idx="1">
            <a:schemeClr val="dk1"/>
          </a:effectRef>
          <a:fontRef idx="minor">
            <a:schemeClr val="dk1"/>
          </a:fontRef>
        </p:style>
        <p:txBody>
          <a:bodyPr>
            <a:noAutofit/>
          </a:bodyPr>
          <a:lstStyle/>
          <a:p>
            <a:r>
              <a:rPr lang="en-US" sz="3200" dirty="0" smtClean="0"/>
              <a:t>His little arms crept round my neck,</a:t>
            </a:r>
            <a:br>
              <a:rPr lang="en-US" sz="3200" dirty="0" smtClean="0"/>
            </a:br>
            <a:r>
              <a:rPr lang="en-US" sz="3200" dirty="0" smtClean="0"/>
              <a:t>And then I heard him say,</a:t>
            </a:r>
            <a:br>
              <a:rPr lang="en-US" sz="3200" dirty="0" smtClean="0"/>
            </a:br>
            <a:r>
              <a:rPr lang="en-US" sz="3200" dirty="0" smtClean="0"/>
              <a:t>Four simple words I can’t forget,</a:t>
            </a:r>
            <a:br>
              <a:rPr lang="en-US" sz="3200" dirty="0" smtClean="0"/>
            </a:br>
            <a:r>
              <a:rPr lang="en-US" sz="3200" dirty="0" smtClean="0"/>
              <a:t>Four words that made me pray.</a:t>
            </a:r>
            <a:br>
              <a:rPr lang="en-US" sz="3200" dirty="0" smtClean="0"/>
            </a:br>
            <a:r>
              <a:rPr lang="en-US" sz="3200" dirty="0" smtClean="0"/>
              <a:t/>
            </a:r>
            <a:br>
              <a:rPr lang="en-US" sz="3200" dirty="0" smtClean="0"/>
            </a:br>
            <a:r>
              <a:rPr lang="en-US" sz="3200" dirty="0" smtClean="0"/>
              <a:t>They turned a mirror on my soul,</a:t>
            </a:r>
            <a:br>
              <a:rPr lang="en-US" sz="3200" dirty="0" smtClean="0"/>
            </a:br>
            <a:r>
              <a:rPr lang="en-US" sz="3200" dirty="0" smtClean="0"/>
              <a:t>On secrets no one knew,</a:t>
            </a:r>
            <a:br>
              <a:rPr lang="en-US" sz="3200" dirty="0" smtClean="0"/>
            </a:br>
            <a:r>
              <a:rPr lang="en-US" sz="3200" dirty="0" smtClean="0"/>
              <a:t>They startled me, I hear them yet,</a:t>
            </a:r>
            <a:br>
              <a:rPr lang="en-US" sz="3200" dirty="0" smtClean="0"/>
            </a:br>
            <a:r>
              <a:rPr lang="en-US" sz="3200" dirty="0" smtClean="0"/>
              <a:t>He said, “I’ll be like you!”</a:t>
            </a:r>
            <a:endParaRPr lang="en-US" sz="3200" dirty="0"/>
          </a:p>
        </p:txBody>
      </p:sp>
      <p:pic>
        <p:nvPicPr>
          <p:cNvPr id="4" name="~PP2534.WAV">
            <a:hlinkClick r:id="" action="ppaction://media"/>
          </p:cNvPr>
          <p:cNvPicPr>
            <a:picLocks noRot="1" noChangeAspect="1"/>
          </p:cNvPicPr>
          <p:nvPr>
            <a:wavAudioFile r:embed="rId1" name="~PP2534.WAV"/>
          </p:nvPr>
        </p:nvPicPr>
        <p:blipFill>
          <a:blip r:embed="rId5" cstate="print"/>
          <a:stretch>
            <a:fillRect/>
          </a:stretch>
        </p:blipFill>
        <p:spPr>
          <a:xfrm>
            <a:off x="8696325" y="6410325"/>
            <a:ext cx="304800" cy="304800"/>
          </a:xfrm>
          <a:prstGeom prst="rect">
            <a:avLst/>
          </a:prstGeom>
        </p:spPr>
      </p:pic>
    </p:spTree>
  </p:cSld>
  <p:clrMapOvr>
    <a:masterClrMapping/>
  </p:clrMapOvr>
  <p:transition advTm="802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5000"/>
            <a:lum/>
          </a:blip>
          <a:srcRect/>
          <a:stretch>
            <a:fillRect l="-13000" r="-1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TEN WAYS TO FAIL AS A PARENT</a:t>
            </a:r>
            <a:endParaRPr lang="en-US" dirty="0"/>
          </a:p>
        </p:txBody>
      </p:sp>
      <p:sp>
        <p:nvSpPr>
          <p:cNvPr id="3" name="Content Placeholder 2"/>
          <p:cNvSpPr>
            <a:spLocks noGrp="1"/>
          </p:cNvSpPr>
          <p:nvPr>
            <p:ph idx="1"/>
          </p:nvPr>
        </p:nvSpPr>
        <p:spPr>
          <a:xfrm>
            <a:off x="457200" y="1600200"/>
            <a:ext cx="8229600" cy="5029200"/>
          </a:xfrm>
        </p:spPr>
        <p:txBody>
          <a:bodyPr/>
          <a:lstStyle/>
          <a:p>
            <a:pPr>
              <a:buNone/>
            </a:pPr>
            <a:r>
              <a:rPr lang="en-US" dirty="0" smtClean="0"/>
              <a:t>    1. Have fights in front of your children. Then when guests come, turn around and act affectionate toward one another.</a:t>
            </a:r>
            <a:br>
              <a:rPr lang="en-US" dirty="0" smtClean="0"/>
            </a:br>
            <a:r>
              <a:rPr lang="en-US" dirty="0" smtClean="0"/>
              <a:t>2. Stifle your children’s questions by saying, “Don’t bother me now; I’m busy.”</a:t>
            </a:r>
            <a:br>
              <a:rPr lang="en-US" dirty="0" smtClean="0"/>
            </a:br>
            <a:r>
              <a:rPr lang="en-US" dirty="0" smtClean="0"/>
              <a:t>3. Take no interest in your children’s friends. Let them run around with whomever they choose.</a:t>
            </a:r>
            <a:br>
              <a:rPr lang="en-US" dirty="0" smtClean="0"/>
            </a:br>
            <a:r>
              <a:rPr lang="en-US" dirty="0" smtClean="0"/>
              <a:t>4. Never discipline your children; try to use psychology instead.</a:t>
            </a:r>
            <a:endParaRPr lang="en-US" dirty="0"/>
          </a:p>
        </p:txBody>
      </p:sp>
      <p:pic>
        <p:nvPicPr>
          <p:cNvPr id="4" name="~PP1573.WAV">
            <a:hlinkClick r:id="" action="ppaction://media"/>
          </p:cNvPr>
          <p:cNvPicPr>
            <a:picLocks noRot="1" noChangeAspect="1"/>
          </p:cNvPicPr>
          <p:nvPr>
            <a:wavAudioFile r:embed="rId1" name="~PP1573.WAV"/>
          </p:nvPr>
        </p:nvPicPr>
        <p:blipFill>
          <a:blip r:embed="rId5" cstate="print"/>
          <a:stretch>
            <a:fillRect/>
          </a:stretch>
        </p:blipFill>
        <p:spPr>
          <a:xfrm>
            <a:off x="8696325" y="6410325"/>
            <a:ext cx="304800" cy="304800"/>
          </a:xfrm>
          <a:prstGeom prst="rect">
            <a:avLst/>
          </a:prstGeom>
        </p:spPr>
      </p:pic>
    </p:spTree>
  </p:cSld>
  <p:clrMapOvr>
    <a:masterClrMapping/>
  </p:clrMapOvr>
  <p:transition advTm="1052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5000"/>
            <a:lum/>
          </a:blip>
          <a:srcRect/>
          <a:stretch>
            <a:fillRect l="-13000" r="-1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TEN WAYS TO FAIL AS A PARENT</a:t>
            </a:r>
            <a:endParaRPr lang="en-US" dirty="0"/>
          </a:p>
        </p:txBody>
      </p:sp>
      <p:sp>
        <p:nvSpPr>
          <p:cNvPr id="3" name="Content Placeholder 2"/>
          <p:cNvSpPr>
            <a:spLocks noGrp="1"/>
          </p:cNvSpPr>
          <p:nvPr>
            <p:ph idx="1"/>
          </p:nvPr>
        </p:nvSpPr>
        <p:spPr>
          <a:xfrm>
            <a:off x="457200" y="1600200"/>
            <a:ext cx="8229600" cy="5029200"/>
          </a:xfrm>
        </p:spPr>
        <p:txBody>
          <a:bodyPr/>
          <a:lstStyle/>
          <a:p>
            <a:pPr>
              <a:buNone/>
            </a:pPr>
            <a:r>
              <a:rPr lang="en-US" dirty="0" smtClean="0"/>
              <a:t>    5. Nag them about their schoolwork; never compliment them on their achievements.</a:t>
            </a:r>
            <a:br>
              <a:rPr lang="en-US" dirty="0" smtClean="0"/>
            </a:br>
            <a:r>
              <a:rPr lang="en-US" dirty="0" smtClean="0"/>
              <a:t>6. Demonstrate your love for them with material things. Give them everything their little hearts desire.</a:t>
            </a:r>
            <a:br>
              <a:rPr lang="en-US" dirty="0" smtClean="0"/>
            </a:br>
            <a:r>
              <a:rPr lang="en-US" dirty="0" smtClean="0"/>
              <a:t>7. Never discuss the facts of life with them. Instead, let them learn about sex from their friends, public school, or pornographic literature.</a:t>
            </a:r>
            <a:endParaRPr lang="en-US" dirty="0"/>
          </a:p>
        </p:txBody>
      </p:sp>
      <p:pic>
        <p:nvPicPr>
          <p:cNvPr id="4" name="~PP2758.WAV">
            <a:hlinkClick r:id="" action="ppaction://media"/>
          </p:cNvPr>
          <p:cNvPicPr>
            <a:picLocks noRot="1" noChangeAspect="1"/>
          </p:cNvPicPr>
          <p:nvPr>
            <a:wavAudioFile r:embed="rId1" name="~PP2758.WAV"/>
          </p:nvPr>
        </p:nvPicPr>
        <p:blipFill>
          <a:blip r:embed="rId5" cstate="print"/>
          <a:stretch>
            <a:fillRect/>
          </a:stretch>
        </p:blipFill>
        <p:spPr>
          <a:xfrm>
            <a:off x="8696325" y="6410325"/>
            <a:ext cx="304800" cy="304800"/>
          </a:xfrm>
          <a:prstGeom prst="rect">
            <a:avLst/>
          </a:prstGeom>
        </p:spPr>
      </p:pic>
    </p:spTree>
  </p:cSld>
  <p:clrMapOvr>
    <a:masterClrMapping/>
  </p:clrMapOvr>
  <p:transition advTm="16882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5000"/>
            <a:lum/>
          </a:blip>
          <a:srcRect/>
          <a:stretch>
            <a:fillRect l="-13000" r="-1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TEN WAYS TO FAIL AS A PARENT</a:t>
            </a:r>
            <a:endParaRPr lang="en-US" dirty="0"/>
          </a:p>
        </p:txBody>
      </p:sp>
      <p:sp>
        <p:nvSpPr>
          <p:cNvPr id="3" name="Content Placeholder 2"/>
          <p:cNvSpPr>
            <a:spLocks noGrp="1"/>
          </p:cNvSpPr>
          <p:nvPr>
            <p:ph idx="1"/>
          </p:nvPr>
        </p:nvSpPr>
        <p:spPr>
          <a:xfrm>
            <a:off x="457200" y="1600200"/>
            <a:ext cx="8229600" cy="5029200"/>
          </a:xfrm>
        </p:spPr>
        <p:txBody>
          <a:bodyPr/>
          <a:lstStyle/>
          <a:p>
            <a:pPr>
              <a:buNone/>
            </a:pPr>
            <a:r>
              <a:rPr lang="en-US" dirty="0" smtClean="0"/>
              <a:t>    8. Set a bad example so the children will not want to grow up to be like you.</a:t>
            </a:r>
            <a:br>
              <a:rPr lang="en-US" dirty="0" smtClean="0"/>
            </a:br>
            <a:r>
              <a:rPr lang="en-US" dirty="0" smtClean="0"/>
              <a:t>9. Absolutely refuse to believe it if you are told that your children have done something wrong. </a:t>
            </a:r>
            <a:br>
              <a:rPr lang="en-US" dirty="0" smtClean="0"/>
            </a:br>
            <a:r>
              <a:rPr lang="en-US" dirty="0" smtClean="0"/>
              <a:t>10. Let your children make their own choices in the matter of religion. Be careful not to influence them in any way.</a:t>
            </a:r>
            <a:endParaRPr lang="en-US" dirty="0"/>
          </a:p>
        </p:txBody>
      </p:sp>
      <p:pic>
        <p:nvPicPr>
          <p:cNvPr id="4" name="~PP3725.WAV">
            <a:hlinkClick r:id="" action="ppaction://media"/>
          </p:cNvPr>
          <p:cNvPicPr>
            <a:picLocks noRot="1" noChangeAspect="1"/>
          </p:cNvPicPr>
          <p:nvPr>
            <a:wavAudioFile r:embed="rId1" name="~PP3725.WAV"/>
          </p:nvPr>
        </p:nvPicPr>
        <p:blipFill>
          <a:blip r:embed="rId5" cstate="print"/>
          <a:stretch>
            <a:fillRect/>
          </a:stretch>
        </p:blipFill>
        <p:spPr>
          <a:xfrm>
            <a:off x="8696325" y="6410325"/>
            <a:ext cx="304800" cy="304800"/>
          </a:xfrm>
          <a:prstGeom prst="rect">
            <a:avLst/>
          </a:prstGeom>
        </p:spPr>
      </p:pic>
    </p:spTree>
  </p:cSld>
  <p:clrMapOvr>
    <a:masterClrMapping/>
  </p:clrMapOvr>
  <p:transition advTm="662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ctrTitle"/>
          </p:nvPr>
        </p:nvSpPr>
        <p:spPr>
          <a:xfrm>
            <a:off x="0" y="914400"/>
            <a:ext cx="4267200" cy="993775"/>
          </a:xfrm>
        </p:spPr>
        <p:style>
          <a:lnRef idx="2">
            <a:schemeClr val="dk1"/>
          </a:lnRef>
          <a:fillRef idx="1">
            <a:schemeClr val="lt1"/>
          </a:fillRef>
          <a:effectRef idx="0">
            <a:schemeClr val="dk1"/>
          </a:effectRef>
          <a:fontRef idx="minor">
            <a:schemeClr val="dk1"/>
          </a:fontRef>
        </p:style>
        <p:txBody>
          <a:bodyPr/>
          <a:lstStyle/>
          <a:p>
            <a:r>
              <a:rPr lang="en-US" dirty="0" smtClean="0"/>
              <a:t>The Godly Father</a:t>
            </a:r>
            <a:endParaRPr lang="en-US" dirty="0"/>
          </a:p>
        </p:txBody>
      </p:sp>
      <p:sp>
        <p:nvSpPr>
          <p:cNvPr id="3" name="Subtitle 2"/>
          <p:cNvSpPr>
            <a:spLocks noGrp="1"/>
          </p:cNvSpPr>
          <p:nvPr>
            <p:ph type="subTitle" idx="1"/>
          </p:nvPr>
        </p:nvSpPr>
        <p:spPr>
          <a:xfrm>
            <a:off x="0" y="2209800"/>
            <a:ext cx="3124200" cy="609600"/>
          </a:xfrm>
        </p:spPr>
        <p:style>
          <a:lnRef idx="2">
            <a:schemeClr val="dk1"/>
          </a:lnRef>
          <a:fillRef idx="1">
            <a:schemeClr val="lt1"/>
          </a:fillRef>
          <a:effectRef idx="0">
            <a:schemeClr val="dk1"/>
          </a:effectRef>
          <a:fontRef idx="minor">
            <a:schemeClr val="dk1"/>
          </a:fontRef>
        </p:style>
        <p:txBody>
          <a:bodyPr/>
          <a:lstStyle/>
          <a:p>
            <a:r>
              <a:rPr lang="en-US" dirty="0" smtClean="0">
                <a:solidFill>
                  <a:schemeClr val="tx1"/>
                </a:solidFill>
              </a:rPr>
              <a:t>Josh 24:14-18</a:t>
            </a:r>
            <a:endParaRPr lang="en-US" dirty="0">
              <a:solidFill>
                <a:schemeClr val="tx1"/>
              </a:solidFill>
            </a:endParaRPr>
          </a:p>
        </p:txBody>
      </p:sp>
      <p:pic>
        <p:nvPicPr>
          <p:cNvPr id="5" name="~PP717.WAV">
            <a:hlinkClick r:id="" action="ppaction://media"/>
          </p:cNvPr>
          <p:cNvPicPr>
            <a:picLocks noRot="1" noChangeAspect="1"/>
          </p:cNvPicPr>
          <p:nvPr>
            <a:wavAudioFile r:embed="rId1" name="~PP717.WAV"/>
          </p:nvPr>
        </p:nvPicPr>
        <p:blipFill>
          <a:blip r:embed="rId5" cstate="print"/>
          <a:stretch>
            <a:fillRect/>
          </a:stretch>
        </p:blipFill>
        <p:spPr>
          <a:xfrm>
            <a:off x="8696325" y="6410325"/>
            <a:ext cx="304800" cy="304800"/>
          </a:xfrm>
          <a:prstGeom prst="rect">
            <a:avLst/>
          </a:prstGeom>
        </p:spPr>
      </p:pic>
    </p:spTree>
  </p:cSld>
  <p:clrMapOvr>
    <a:masterClrMapping/>
  </p:clrMapOvr>
  <p:transition advTm="1329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par>
                                <p:cTn id="7" presetID="18" presetClass="entr" presetSubtype="12"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strips(downLeft)">
                                      <p:cBhvr>
                                        <p:cTn id="9" dur="500"/>
                                        <p:tgtEl>
                                          <p:spTgt spid="2"/>
                                        </p:tgtEl>
                                      </p:cBhvr>
                                    </p:animEffect>
                                  </p:childTnLst>
                                </p:cTn>
                              </p:par>
                              <p:par>
                                <p:cTn id="10" presetID="18" presetClass="entr" presetSubtype="12" fill="hold" grpId="0" nodeType="with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strips(downLeft)">
                                      <p:cBhvr>
                                        <p:cTn id="12" dur="500"/>
                                        <p:tgtEl>
                                          <p:spTgt spid="3">
                                            <p:bg/>
                                          </p:spTgt>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strips(downLeft)">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 grpId="0" animBg="1"/>
      <p:bldP spid="3" grpId="0" uiExpand="1"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cstate="print"/>
          <a:srcRect/>
          <a:stretch>
            <a:fillRect/>
          </a:stretch>
        </p:blipFill>
        <p:spPr bwMode="auto">
          <a:xfrm>
            <a:off x="0" y="-8344"/>
            <a:ext cx="9132903" cy="6866343"/>
          </a:xfrm>
          <a:prstGeom prst="rect">
            <a:avLst/>
          </a:prstGeom>
          <a:noFill/>
          <a:ln w="9525">
            <a:noFill/>
            <a:miter lim="800000"/>
            <a:headEnd/>
            <a:tailEnd/>
          </a:ln>
        </p:spPr>
      </p:pic>
      <p:sp>
        <p:nvSpPr>
          <p:cNvPr id="3" name="Content Placeholder 2"/>
          <p:cNvSpPr>
            <a:spLocks noGrp="1"/>
          </p:cNvSpPr>
          <p:nvPr>
            <p:ph idx="1"/>
          </p:nvPr>
        </p:nvSpPr>
        <p:spPr>
          <a:xfrm>
            <a:off x="457200" y="152400"/>
            <a:ext cx="8229600" cy="6324599"/>
          </a:xfrm>
        </p:spPr>
        <p:style>
          <a:lnRef idx="2">
            <a:schemeClr val="dk1">
              <a:shade val="50000"/>
            </a:schemeClr>
          </a:lnRef>
          <a:fillRef idx="1">
            <a:schemeClr val="dk1"/>
          </a:fillRef>
          <a:effectRef idx="0">
            <a:schemeClr val="dk1"/>
          </a:effectRef>
          <a:fontRef idx="minor">
            <a:schemeClr val="lt1"/>
          </a:fontRef>
        </p:style>
        <p:txBody>
          <a:bodyPr>
            <a:normAutofit lnSpcReduction="10000"/>
          </a:bodyPr>
          <a:lstStyle/>
          <a:p>
            <a:pPr>
              <a:buNone/>
            </a:pPr>
            <a:r>
              <a:rPr lang="en-US" dirty="0" smtClean="0"/>
              <a:t>As priest of the home, the Godly father is also a man of prayer. </a:t>
            </a:r>
          </a:p>
          <a:p>
            <a:pPr>
              <a:buNone/>
            </a:pPr>
            <a:r>
              <a:rPr lang="en-US" dirty="0" smtClean="0"/>
              <a:t>He goes to God often on behalf of his family, asking for wisdom and courage for himself, and protection for his wife and children.</a:t>
            </a:r>
          </a:p>
          <a:p>
            <a:pPr>
              <a:buNone/>
            </a:pPr>
            <a:r>
              <a:rPr lang="en-US" dirty="0" smtClean="0"/>
              <a:t> </a:t>
            </a:r>
            <a:r>
              <a:rPr lang="en-US" b="1" dirty="0" smtClean="0"/>
              <a:t>Job 1</a:t>
            </a:r>
            <a:r>
              <a:rPr lang="en-US" dirty="0" smtClean="0"/>
              <a:t> :5.  When the days of feasting had completed their cycle, Job would send and consecrate them, rising up early in the morning and offering burnt offerings </a:t>
            </a:r>
            <a:r>
              <a:rPr lang="en-US" i="1" dirty="0" smtClean="0"/>
              <a:t>according to</a:t>
            </a:r>
            <a:r>
              <a:rPr lang="en-US" dirty="0" smtClean="0"/>
              <a:t> the number of them all; for Job said, "Perhaps my sons have sinned and cursed God in their hearts." Thus Job did continually</a:t>
            </a:r>
            <a:r>
              <a:rPr lang="en-US" sz="2400" dirty="0" smtClean="0"/>
              <a:t>.</a:t>
            </a:r>
            <a:endParaRPr lang="en-US" sz="2400" dirty="0"/>
          </a:p>
        </p:txBody>
      </p:sp>
      <p:pic>
        <p:nvPicPr>
          <p:cNvPr id="4" name="~PP760.WAV">
            <a:hlinkClick r:id="" action="ppaction://media"/>
          </p:cNvPr>
          <p:cNvPicPr>
            <a:picLocks noRot="1" noChangeAspect="1"/>
          </p:cNvPicPr>
          <p:nvPr>
            <a:wavAudioFile r:embed="rId1" name="~PP760.WAV"/>
          </p:nvPr>
        </p:nvPicPr>
        <p:blipFill>
          <a:blip r:embed="rId5" cstate="print"/>
          <a:stretch>
            <a:fillRect/>
          </a:stretch>
        </p:blipFill>
        <p:spPr>
          <a:xfrm>
            <a:off x="8696325" y="6410325"/>
            <a:ext cx="304800" cy="304800"/>
          </a:xfrm>
          <a:prstGeom prst="rect">
            <a:avLst/>
          </a:prstGeom>
        </p:spPr>
      </p:pic>
    </p:spTree>
  </p:cSld>
  <p:clrMapOvr>
    <a:masterClrMapping/>
  </p:clrMapOvr>
  <p:transition advTm="9913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2000"/>
                                        <p:tgtEl>
                                          <p:spTgt spid="3074"/>
                                        </p:tgtEl>
                                      </p:cBhvr>
                                    </p:animEffect>
                                  </p:childTnLst>
                                </p:cTn>
                              </p:par>
                            </p:childTnLst>
                          </p:cTn>
                        </p:par>
                        <p:par>
                          <p:cTn id="11" fill="hold">
                            <p:stCondLst>
                              <p:cond delay="2000"/>
                            </p:stCondLst>
                            <p:childTnLst>
                              <p:par>
                                <p:cTn id="12" presetID="1" presetClass="emph" presetSubtype="2" fill="hold" nodeType="afterEffect">
                                  <p:stCondLst>
                                    <p:cond delay="0"/>
                                  </p:stCondLst>
                                  <p:childTnLst>
                                    <p:animClr clrSpc="rgb">
                                      <p:cBhvr>
                                        <p:cTn id="13" dur="2000" fill="hold"/>
                                        <p:tgtEl>
                                          <p:spTgt spid="3074"/>
                                        </p:tgtEl>
                                        <p:attrNameLst>
                                          <p:attrName>fillcolor</p:attrName>
                                        </p:attrNameLst>
                                      </p:cBhvr>
                                      <p:to>
                                        <a:schemeClr val="accent2"/>
                                      </p:to>
                                    </p:animClr>
                                    <p:set>
                                      <p:cBhvr>
                                        <p:cTn id="14" dur="2000" fill="hold"/>
                                        <p:tgtEl>
                                          <p:spTgt spid="3074"/>
                                        </p:tgtEl>
                                        <p:attrNameLst>
                                          <p:attrName>fill.type</p:attrName>
                                        </p:attrNameLst>
                                      </p:cBhvr>
                                      <p:to>
                                        <p:strVal val="solid"/>
                                      </p:to>
                                    </p:set>
                                    <p:set>
                                      <p:cBhvr>
                                        <p:cTn id="15" dur="2000" fill="hold"/>
                                        <p:tgtEl>
                                          <p:spTgt spid="3074"/>
                                        </p:tgtEl>
                                        <p:attrNameLst>
                                          <p:attrName>fill.on</p:attrName>
                                        </p:attrNameLst>
                                      </p:cBhvr>
                                      <p:to>
                                        <p:strVal val="true"/>
                                      </p:to>
                                    </p:set>
                                  </p:childTnLst>
                                </p:cTn>
                              </p:par>
                            </p:childTnLst>
                          </p:cTn>
                        </p:par>
                        <p:par>
                          <p:cTn id="16" fill="hold">
                            <p:stCondLst>
                              <p:cond delay="4000"/>
                            </p:stCondLst>
                            <p:childTnLst>
                              <p:par>
                                <p:cTn id="17" presetID="10" presetClass="exit" presetSubtype="0" fill="hold" nodeType="afterEffect">
                                  <p:stCondLst>
                                    <p:cond delay="0"/>
                                  </p:stCondLst>
                                  <p:childTnLst>
                                    <p:animEffect transition="out" filter="fade">
                                      <p:cBhvr>
                                        <p:cTn id="18" dur="2000"/>
                                        <p:tgtEl>
                                          <p:spTgt spid="3074"/>
                                        </p:tgtEl>
                                      </p:cBhvr>
                                    </p:animEffect>
                                    <p:set>
                                      <p:cBhvr>
                                        <p:cTn id="19" dur="1" fill="hold">
                                          <p:stCondLst>
                                            <p:cond delay="1999"/>
                                          </p:stCondLst>
                                        </p:cTn>
                                        <p:tgtEl>
                                          <p:spTgt spid="3074"/>
                                        </p:tgtEl>
                                        <p:attrNameLst>
                                          <p:attrName>style.visibility</p:attrName>
                                        </p:attrNameLst>
                                      </p:cBhvr>
                                      <p:to>
                                        <p:strVal val="hidden"/>
                                      </p:to>
                                    </p:set>
                                  </p:childTnLst>
                                </p:cTn>
                              </p:par>
                              <p:par>
                                <p:cTn id="20" presetID="10" presetClass="entr" presetSubtype="0" fill="hold" grpId="0" nodeType="withEffect">
                                  <p:stCondLst>
                                    <p:cond delay="0"/>
                                  </p:stCondLst>
                                  <p:childTnLst>
                                    <p:set>
                                      <p:cBhvr>
                                        <p:cTn id="21" dur="1" fill="hold">
                                          <p:stCondLst>
                                            <p:cond delay="0"/>
                                          </p:stCondLst>
                                        </p:cTn>
                                        <p:tgtEl>
                                          <p:spTgt spid="3">
                                            <p:bg/>
                                          </p:spTgt>
                                        </p:tgtEl>
                                        <p:attrNameLst>
                                          <p:attrName>style.visibility</p:attrName>
                                        </p:attrNameLst>
                                      </p:cBhvr>
                                      <p:to>
                                        <p:strVal val="visible"/>
                                      </p:to>
                                    </p:set>
                                    <p:animEffect transition="in" filter="fade">
                                      <p:cBhvr>
                                        <p:cTn id="22" dur="2000"/>
                                        <p:tgtEl>
                                          <p:spTgt spid="3">
                                            <p:bg/>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2000"/>
                                        <p:tgtEl>
                                          <p:spTgt spid="3">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2000"/>
                                        <p:tgtEl>
                                          <p:spTgt spid="3">
                                            <p:txEl>
                                              <p:pRg st="1" end="1"/>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2"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3" grpId="0" uiExpand="1"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5" cstate="print"/>
          <a:srcRect/>
          <a:stretch>
            <a:fillRect/>
          </a:stretch>
        </p:blipFill>
        <p:spPr bwMode="auto">
          <a:xfrm>
            <a:off x="0" y="-8344"/>
            <a:ext cx="9132903" cy="6866343"/>
          </a:xfrm>
          <a:prstGeom prst="rect">
            <a:avLst/>
          </a:prstGeom>
          <a:noFill/>
          <a:ln w="9525">
            <a:noFill/>
            <a:miter lim="800000"/>
            <a:headEnd/>
            <a:tailEnd/>
          </a:ln>
        </p:spPr>
      </p:pic>
      <p:sp>
        <p:nvSpPr>
          <p:cNvPr id="3" name="Content Placeholder 2"/>
          <p:cNvSpPr>
            <a:spLocks noGrp="1"/>
          </p:cNvSpPr>
          <p:nvPr>
            <p:ph idx="1"/>
          </p:nvPr>
        </p:nvSpPr>
        <p:spPr>
          <a:xfrm>
            <a:off x="457200" y="152400"/>
            <a:ext cx="8229600" cy="6324599"/>
          </a:xfrm>
        </p:spPr>
        <p:style>
          <a:lnRef idx="2">
            <a:schemeClr val="dk1">
              <a:shade val="50000"/>
            </a:schemeClr>
          </a:lnRef>
          <a:fillRef idx="1">
            <a:schemeClr val="dk1"/>
          </a:fillRef>
          <a:effectRef idx="0">
            <a:schemeClr val="dk1"/>
          </a:effectRef>
          <a:fontRef idx="minor">
            <a:schemeClr val="lt1"/>
          </a:fontRef>
        </p:style>
        <p:txBody>
          <a:bodyPr>
            <a:normAutofit lnSpcReduction="10000"/>
          </a:bodyPr>
          <a:lstStyle/>
          <a:p>
            <a:pPr>
              <a:buNone/>
            </a:pPr>
            <a:r>
              <a:rPr lang="en-US" dirty="0" smtClean="0"/>
              <a:t>As priest of the home, the Godly father is also a man of prayer. </a:t>
            </a:r>
          </a:p>
          <a:p>
            <a:pPr>
              <a:buNone/>
            </a:pPr>
            <a:r>
              <a:rPr lang="en-US" dirty="0" smtClean="0"/>
              <a:t>He goes to God often on behalf of his family, asking for wisdom and courage for himself, and protection for his wife and children.</a:t>
            </a:r>
          </a:p>
          <a:p>
            <a:pPr>
              <a:buNone/>
            </a:pPr>
            <a:r>
              <a:rPr lang="en-US" dirty="0" smtClean="0"/>
              <a:t> </a:t>
            </a:r>
            <a:r>
              <a:rPr lang="en-US" b="1" dirty="0" smtClean="0"/>
              <a:t>Job 1</a:t>
            </a:r>
            <a:r>
              <a:rPr lang="en-US" dirty="0" smtClean="0"/>
              <a:t> :5.  When the days of feasting had completed their cycle, Job would send and consecrate them, rising up early in the morning and offering burnt offerings </a:t>
            </a:r>
            <a:r>
              <a:rPr lang="en-US" i="1" dirty="0" smtClean="0"/>
              <a:t>according to</a:t>
            </a:r>
            <a:r>
              <a:rPr lang="en-US" dirty="0" smtClean="0"/>
              <a:t> the number of them all; for Job said, "Perhaps my sons have sinned and cursed God in their hearts." Thus Job did continually</a:t>
            </a:r>
            <a:r>
              <a:rPr lang="en-US" sz="2400" dirty="0" smtClean="0"/>
              <a:t>.</a:t>
            </a:r>
            <a:endParaRPr lang="en-US" sz="2400" dirty="0"/>
          </a:p>
        </p:txBody>
      </p:sp>
      <p:pic>
        <p:nvPicPr>
          <p:cNvPr id="4" name="Fathers story.wmv">
            <a:hlinkClick r:id="" action="ppaction://media"/>
          </p:cNvPr>
          <p:cNvPicPr>
            <a:picLocks noRot="1" noChangeAspect="1"/>
          </p:cNvPicPr>
          <p:nvPr>
            <a:videoFile r:link="rId1"/>
          </p:nvPr>
        </p:nvPicPr>
        <p:blipFill>
          <a:blip r:embed="rId6" cstate="print"/>
          <a:stretch>
            <a:fillRect/>
          </a:stretch>
        </p:blipFill>
        <p:spPr>
          <a:xfrm>
            <a:off x="1524000" y="1143000"/>
            <a:ext cx="6096000" cy="4572000"/>
          </a:xfrm>
          <a:prstGeom prst="rect">
            <a:avLst/>
          </a:prstGeom>
        </p:spPr>
      </p:pic>
      <p:pic>
        <p:nvPicPr>
          <p:cNvPr id="5" name="~PP2714.WAV">
            <a:hlinkClick r:id="" action="ppaction://media"/>
          </p:cNvPr>
          <p:cNvPicPr>
            <a:picLocks noRot="1" noChangeAspect="1"/>
          </p:cNvPicPr>
          <p:nvPr>
            <a:wavAudioFile r:embed="rId2" name="~PP2714.WAV"/>
          </p:nvPr>
        </p:nvPicPr>
        <p:blipFill>
          <a:blip r:embed="rId7" cstate="print"/>
          <a:stretch>
            <a:fillRect/>
          </a:stretch>
        </p:blipFill>
        <p:spPr>
          <a:xfrm>
            <a:off x="8696325" y="6410325"/>
            <a:ext cx="304800" cy="304800"/>
          </a:xfrm>
          <a:prstGeom prst="rect">
            <a:avLst/>
          </a:prstGeom>
        </p:spPr>
      </p:pic>
    </p:spTree>
  </p:cSld>
  <p:clrMapOvr>
    <a:masterClrMapping/>
  </p:clrMapOvr>
  <p:transition advTm="11633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759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mute="1">
                <p:cTn id="10" fill="remove" display="0">
                  <p:stCondLst>
                    <p:cond delay="indefinite"/>
                  </p:stCondLst>
                  <p:endCondLst>
                    <p:cond evt="onNext" delay="0">
                      <p:tgtEl>
                        <p:sldTgt/>
                      </p:tgtEl>
                    </p:cond>
                    <p:cond evt="onPrev" delay="0">
                      <p:tgtEl>
                        <p:sldTgt/>
                      </p:tgtEl>
                    </p:cond>
                  </p:endCondLst>
                </p:cTn>
                <p:tgtEl>
                  <p:spTgt spid="4"/>
                </p:tgtEl>
              </p:cMediaNode>
            </p:vide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cstate="print"/>
          <a:srcRect/>
          <a:stretch>
            <a:fillRect/>
          </a:stretch>
        </p:blipFill>
        <p:spPr bwMode="auto">
          <a:xfrm>
            <a:off x="0" y="-8344"/>
            <a:ext cx="9132903" cy="6866343"/>
          </a:xfrm>
          <a:prstGeom prst="rect">
            <a:avLst/>
          </a:prstGeom>
          <a:noFill/>
          <a:ln w="9525">
            <a:noFill/>
            <a:miter lim="800000"/>
            <a:headEnd/>
            <a:tailEnd/>
          </a:ln>
        </p:spPr>
      </p:pic>
      <p:sp>
        <p:nvSpPr>
          <p:cNvPr id="3" name="Content Placeholder 2"/>
          <p:cNvSpPr>
            <a:spLocks noGrp="1"/>
          </p:cNvSpPr>
          <p:nvPr>
            <p:ph idx="1"/>
          </p:nvPr>
        </p:nvSpPr>
        <p:spPr>
          <a:xfrm>
            <a:off x="457200" y="152400"/>
            <a:ext cx="8229600" cy="6324599"/>
          </a:xfrm>
        </p:spPr>
        <p:style>
          <a:lnRef idx="2">
            <a:schemeClr val="dk1">
              <a:shade val="50000"/>
            </a:schemeClr>
          </a:lnRef>
          <a:fillRef idx="1">
            <a:schemeClr val="dk1"/>
          </a:fillRef>
          <a:effectRef idx="0">
            <a:schemeClr val="dk1"/>
          </a:effectRef>
          <a:fontRef idx="minor">
            <a:schemeClr val="lt1"/>
          </a:fontRef>
        </p:style>
        <p:txBody>
          <a:bodyPr/>
          <a:lstStyle/>
          <a:p>
            <a:pPr>
              <a:buNone/>
            </a:pPr>
            <a:r>
              <a:rPr lang="en-US" sz="4400" dirty="0" smtClean="0"/>
              <a:t>Thanks for Joining Us</a:t>
            </a:r>
          </a:p>
          <a:p>
            <a:pPr>
              <a:buNone/>
            </a:pPr>
            <a:endParaRPr lang="en-US" sz="2400" dirty="0"/>
          </a:p>
          <a:p>
            <a:pPr>
              <a:buNone/>
            </a:pPr>
            <a:r>
              <a:rPr lang="en-US" sz="3600" dirty="0" smtClean="0"/>
              <a:t>Ellabell Church of Christ</a:t>
            </a:r>
          </a:p>
          <a:p>
            <a:pPr>
              <a:buNone/>
            </a:pPr>
            <a:r>
              <a:rPr lang="en-US" sz="3600" dirty="0" smtClean="0"/>
              <a:t>PO Box 266</a:t>
            </a:r>
          </a:p>
          <a:p>
            <a:pPr>
              <a:buNone/>
            </a:pPr>
            <a:r>
              <a:rPr lang="en-US" sz="3600" dirty="0" smtClean="0"/>
              <a:t>Ellabell, GA 31308</a:t>
            </a:r>
          </a:p>
          <a:p>
            <a:pPr>
              <a:buNone/>
            </a:pPr>
            <a:r>
              <a:rPr lang="en-US" sz="3600" dirty="0" smtClean="0"/>
              <a:t>912-667-0519</a:t>
            </a:r>
          </a:p>
          <a:p>
            <a:pPr>
              <a:buNone/>
            </a:pPr>
            <a:r>
              <a:rPr lang="en-US" sz="3600" dirty="0" smtClean="0">
                <a:hlinkClick r:id="rId5"/>
              </a:rPr>
              <a:t>fastbreak65@yahoo.com</a:t>
            </a:r>
            <a:endParaRPr lang="en-US" sz="3600" dirty="0" smtClean="0"/>
          </a:p>
          <a:p>
            <a:pPr>
              <a:buNone/>
            </a:pPr>
            <a:endParaRPr lang="en-US" sz="2400" dirty="0"/>
          </a:p>
        </p:txBody>
      </p:sp>
      <p:pic>
        <p:nvPicPr>
          <p:cNvPr id="4" name="~PP1326.WAV">
            <a:hlinkClick r:id="" action="ppaction://media"/>
          </p:cNvPr>
          <p:cNvPicPr>
            <a:picLocks noRot="1" noChangeAspect="1"/>
          </p:cNvPicPr>
          <p:nvPr>
            <a:wavAudioFile r:embed="rId1" name="~PP1326.WAV"/>
          </p:nvPr>
        </p:nvPicPr>
        <p:blipFill>
          <a:blip r:embed="rId6" cstate="print"/>
          <a:stretch>
            <a:fillRect/>
          </a:stretch>
        </p:blipFill>
        <p:spPr>
          <a:xfrm>
            <a:off x="8696325" y="6410325"/>
            <a:ext cx="304800" cy="304800"/>
          </a:xfrm>
          <a:prstGeom prst="rect">
            <a:avLst/>
          </a:prstGeom>
        </p:spPr>
      </p:pic>
    </p:spTree>
  </p:cSld>
  <p:clrMapOvr>
    <a:masterClrMapping/>
  </p:clrMapOvr>
  <p:transition advTm="1581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fade">
                                      <p:cBhvr>
                                        <p:cTn id="10" dur="2000"/>
                                        <p:tgtEl>
                                          <p:spTgt spid="3">
                                            <p:bg/>
                                          </p:spTgt>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childTnLst>
                          </p:cTn>
                        </p:par>
                        <p:par>
                          <p:cTn id="15" fill="hold">
                            <p:stCondLst>
                              <p:cond delay="4000"/>
                            </p:stCondLst>
                            <p:childTnLst>
                              <p:par>
                                <p:cTn id="16" presetID="10" presetClass="entr" presetSubtype="0" fill="hold" grpId="0"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2000"/>
                                        <p:tgtEl>
                                          <p:spTgt spid="3">
                                            <p:txEl>
                                              <p:pRg st="2" end="2"/>
                                            </p:txEl>
                                          </p:spTgt>
                                        </p:tgtEl>
                                      </p:cBhvr>
                                    </p:animEffect>
                                  </p:childTnLst>
                                </p:cTn>
                              </p:par>
                            </p:childTnLst>
                          </p:cTn>
                        </p:par>
                        <p:par>
                          <p:cTn id="19" fill="hold">
                            <p:stCondLst>
                              <p:cond delay="6000"/>
                            </p:stCondLst>
                            <p:childTnLst>
                              <p:par>
                                <p:cTn id="20" presetID="10" presetClass="entr" presetSubtype="0" fill="hold" grpId="0"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par>
                          <p:cTn id="23" fill="hold">
                            <p:stCondLst>
                              <p:cond delay="8000"/>
                            </p:stCondLst>
                            <p:childTnLst>
                              <p:par>
                                <p:cTn id="24" presetID="10" presetClass="entr" presetSubtype="0" fill="hold" grpId="0" nodeType="after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2000"/>
                                        <p:tgtEl>
                                          <p:spTgt spid="3">
                                            <p:txEl>
                                              <p:pRg st="4" end="4"/>
                                            </p:txEl>
                                          </p:spTgt>
                                        </p:tgtEl>
                                      </p:cBhvr>
                                    </p:animEffect>
                                  </p:childTnLst>
                                </p:cTn>
                              </p:par>
                            </p:childTnLst>
                          </p:cTn>
                        </p:par>
                        <p:par>
                          <p:cTn id="27" fill="hold">
                            <p:stCondLst>
                              <p:cond delay="10000"/>
                            </p:stCondLst>
                            <p:childTnLst>
                              <p:par>
                                <p:cTn id="28" presetID="10" presetClass="entr" presetSubtype="0" fill="hold" grpId="0" nodeType="after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2000"/>
                                        <p:tgtEl>
                                          <p:spTgt spid="3">
                                            <p:txEl>
                                              <p:pRg st="5" end="5"/>
                                            </p:txEl>
                                          </p:spTgt>
                                        </p:tgtEl>
                                      </p:cBhvr>
                                    </p:animEffect>
                                  </p:childTnLst>
                                </p:cTn>
                              </p:par>
                            </p:childTnLst>
                          </p:cTn>
                        </p:par>
                        <p:par>
                          <p:cTn id="31" fill="hold">
                            <p:stCondLst>
                              <p:cond delay="12000"/>
                            </p:stCondLst>
                            <p:childTnLst>
                              <p:par>
                                <p:cTn id="32" presetID="10" presetClass="entr" presetSubtype="0" fill="hold" grpId="0" nodeType="after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3" grpId="0" uiExpand="1"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t="-7000" b="-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5105400"/>
          </a:xfrm>
        </p:spPr>
        <p:style>
          <a:lnRef idx="2">
            <a:schemeClr val="accent1"/>
          </a:lnRef>
          <a:fillRef idx="1">
            <a:schemeClr val="lt1"/>
          </a:fillRef>
          <a:effectRef idx="0">
            <a:schemeClr val="accent1"/>
          </a:effectRef>
          <a:fontRef idx="minor">
            <a:schemeClr val="dk1"/>
          </a:fontRef>
        </p:style>
        <p:txBody>
          <a:bodyPr/>
          <a:lstStyle/>
          <a:p>
            <a:pPr>
              <a:buNone/>
            </a:pPr>
            <a:r>
              <a:rPr lang="en-US" dirty="0" smtClean="0"/>
              <a:t>At the age of 110, Joshua summoned the leaders of Israel to </a:t>
            </a:r>
            <a:r>
              <a:rPr lang="en-US" dirty="0" err="1" smtClean="0"/>
              <a:t>Shechem</a:t>
            </a:r>
            <a:r>
              <a:rPr lang="en-US" dirty="0" smtClean="0"/>
              <a:t> for a farewell address. </a:t>
            </a:r>
          </a:p>
          <a:p>
            <a:pPr>
              <a:buNone/>
            </a:pPr>
            <a:r>
              <a:rPr lang="en-US" dirty="0" smtClean="0"/>
              <a:t>He warned them of the danger of apostasy.</a:t>
            </a:r>
            <a:br>
              <a:rPr lang="en-US" dirty="0" smtClean="0"/>
            </a:br>
            <a:r>
              <a:rPr lang="en-US" dirty="0" smtClean="0"/>
              <a:t/>
            </a:r>
            <a:br>
              <a:rPr lang="en-US" dirty="0" smtClean="0"/>
            </a:br>
            <a:r>
              <a:rPr lang="en-US" dirty="0" smtClean="0"/>
              <a:t>He chose the perfect setting, because </a:t>
            </a:r>
            <a:r>
              <a:rPr lang="en-US" dirty="0" err="1" smtClean="0"/>
              <a:t>Shechem</a:t>
            </a:r>
            <a:r>
              <a:rPr lang="en-US" dirty="0" smtClean="0"/>
              <a:t> was alive with sacred memories:</a:t>
            </a:r>
            <a:br>
              <a:rPr lang="en-US" dirty="0" smtClean="0"/>
            </a:br>
            <a:r>
              <a:rPr lang="en-US" dirty="0" smtClean="0"/>
              <a:t>-Abraham’s altar</a:t>
            </a:r>
            <a:br>
              <a:rPr lang="en-US" dirty="0" smtClean="0"/>
            </a:br>
            <a:r>
              <a:rPr lang="en-US" dirty="0" smtClean="0"/>
              <a:t>-Jacob’s well</a:t>
            </a:r>
            <a:br>
              <a:rPr lang="en-US" dirty="0" smtClean="0"/>
            </a:br>
            <a:r>
              <a:rPr lang="en-US" dirty="0" smtClean="0"/>
              <a:t> </a:t>
            </a:r>
            <a:endParaRPr lang="en-US" dirty="0"/>
          </a:p>
        </p:txBody>
      </p:sp>
      <p:sp>
        <p:nvSpPr>
          <p:cNvPr id="4" name="Title 1"/>
          <p:cNvSpPr txBox="1">
            <a:spLocks/>
          </p:cNvSpPr>
          <p:nvPr/>
        </p:nvSpPr>
        <p:spPr>
          <a:xfrm>
            <a:off x="0" y="0"/>
            <a:ext cx="3048000" cy="808038"/>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dk1"/>
                </a:solidFill>
                <a:effectLst/>
                <a:uLnTx/>
                <a:uFillTx/>
                <a:latin typeface="+mn-lt"/>
                <a:ea typeface="+mn-ea"/>
                <a:cs typeface="+mn-cs"/>
              </a:rPr>
              <a:t>Joshua 24</a:t>
            </a:r>
            <a:endParaRPr kumimoji="0" lang="en-US" sz="4400" b="0" i="0" u="none" strike="noStrike" kern="1200" cap="none" spc="0" normalizeH="0" baseline="0" noProof="0" dirty="0" smtClean="0">
              <a:ln>
                <a:noFill/>
              </a:ln>
              <a:solidFill>
                <a:schemeClr val="dk1"/>
              </a:solidFill>
              <a:effectLst/>
              <a:uLnTx/>
              <a:uFillTx/>
              <a:latin typeface="+mn-lt"/>
              <a:ea typeface="+mn-ea"/>
              <a:cs typeface="+mn-cs"/>
            </a:endParaRPr>
          </a:p>
        </p:txBody>
      </p:sp>
      <p:pic>
        <p:nvPicPr>
          <p:cNvPr id="5" name="~PP1598.WAV">
            <a:hlinkClick r:id="" action="ppaction://media"/>
          </p:cNvPr>
          <p:cNvPicPr>
            <a:picLocks noRot="1" noChangeAspect="1"/>
          </p:cNvPicPr>
          <p:nvPr>
            <a:wavAudioFile r:embed="rId1" name="~PP1598.WAV"/>
          </p:nvPr>
        </p:nvPicPr>
        <p:blipFill>
          <a:blip r:embed="rId5" cstate="print"/>
          <a:stretch>
            <a:fillRect/>
          </a:stretch>
        </p:blipFill>
        <p:spPr>
          <a:xfrm>
            <a:off x="8696325" y="6410325"/>
            <a:ext cx="304800" cy="304800"/>
          </a:xfrm>
          <a:prstGeom prst="rect">
            <a:avLst/>
          </a:prstGeom>
        </p:spPr>
      </p:pic>
    </p:spTree>
  </p:cSld>
  <p:clrMapOvr>
    <a:masterClrMapping/>
  </p:clrMapOvr>
  <p:transition advTm="702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9" presetClass="entr" presetSubtype="0" fill="hold" grpId="0" nodeType="afterEffect">
                                  <p:stCondLst>
                                    <p:cond delay="0"/>
                                  </p:stCondLst>
                                  <p:childTnLst>
                                    <p:set>
                                      <p:cBhvr>
                                        <p:cTn id="9" dur="1" fill="hold">
                                          <p:stCondLst>
                                            <p:cond delay="0"/>
                                          </p:stCondLst>
                                        </p:cTn>
                                        <p:tgtEl>
                                          <p:spTgt spid="3">
                                            <p:bg/>
                                          </p:spTgt>
                                        </p:tgtEl>
                                        <p:attrNameLst>
                                          <p:attrName>style.visibility</p:attrName>
                                        </p:attrNameLst>
                                      </p:cBhvr>
                                      <p:to>
                                        <p:strVal val="visible"/>
                                      </p:to>
                                    </p:set>
                                    <p:anim calcmode="lin" valueType="num">
                                      <p:cBhvr>
                                        <p:cTn id="10" dur="1000" fill="hold"/>
                                        <p:tgtEl>
                                          <p:spTgt spid="3">
                                            <p:bg/>
                                          </p:spTgt>
                                        </p:tgtEl>
                                        <p:attrNameLst>
                                          <p:attrName>ppt_x</p:attrName>
                                        </p:attrNameLst>
                                      </p:cBhvr>
                                      <p:tavLst>
                                        <p:tav tm="0">
                                          <p:val>
                                            <p:strVal val="#ppt_x-.2"/>
                                          </p:val>
                                        </p:tav>
                                        <p:tav tm="100000">
                                          <p:val>
                                            <p:strVal val="#ppt_x"/>
                                          </p:val>
                                        </p:tav>
                                      </p:tavLst>
                                    </p:anim>
                                    <p:anim calcmode="lin" valueType="num">
                                      <p:cBhvr>
                                        <p:cTn id="11" dur="1000" fill="hold"/>
                                        <p:tgtEl>
                                          <p:spTgt spid="3">
                                            <p:bg/>
                                          </p:spTgt>
                                        </p:tgtEl>
                                        <p:attrNameLst>
                                          <p:attrName>ppt_y</p:attrName>
                                        </p:attrNameLst>
                                      </p:cBhvr>
                                      <p:tavLst>
                                        <p:tav tm="0">
                                          <p:val>
                                            <p:strVal val="#ppt_y"/>
                                          </p:val>
                                        </p:tav>
                                        <p:tav tm="100000">
                                          <p:val>
                                            <p:strVal val="#ppt_y"/>
                                          </p:val>
                                        </p:tav>
                                      </p:tavLst>
                                    </p:anim>
                                    <p:animEffect transition="in" filter="wipe(right)" prLst="gradientSize: 0.1">
                                      <p:cBhvr>
                                        <p:cTn id="12" dur="1000"/>
                                        <p:tgtEl>
                                          <p:spTgt spid="3">
                                            <p:bg/>
                                          </p:spTgt>
                                        </p:tgtEl>
                                      </p:cBhvr>
                                    </p:animEffect>
                                  </p:childTnLst>
                                </p:cTn>
                              </p:par>
                            </p:childTnLst>
                          </p:cTn>
                        </p:par>
                        <p:par>
                          <p:cTn id="13" fill="hold">
                            <p:stCondLst>
                              <p:cond delay="1000"/>
                            </p:stCondLst>
                            <p:childTnLst>
                              <p:par>
                                <p:cTn id="14" presetID="29" presetClass="entr" presetSubtype="0" fill="hold" grpId="0" nodeType="after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p:cTn id="16"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7"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8" dur="1000"/>
                                        <p:tgtEl>
                                          <p:spTgt spid="3">
                                            <p:txEl>
                                              <p:pRg st="0" end="0"/>
                                            </p:txEl>
                                          </p:spTgt>
                                        </p:tgtEl>
                                      </p:cBhvr>
                                    </p:animEffect>
                                  </p:childTnLst>
                                </p:cTn>
                              </p:par>
                            </p:childTnLst>
                          </p:cTn>
                        </p:par>
                        <p:par>
                          <p:cTn id="19" fill="hold">
                            <p:stCondLst>
                              <p:cond delay="2000"/>
                            </p:stCondLst>
                            <p:childTnLst>
                              <p:par>
                                <p:cTn id="20" presetID="29" presetClass="entr" presetSubtype="0" fill="hold" grpId="0" nodeType="after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p:cTn id="22"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5"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3" grpId="0" uiExpand="1"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t="-7000" b="-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2209800"/>
          </a:xfrm>
        </p:spPr>
        <p:style>
          <a:lnRef idx="2">
            <a:schemeClr val="accent1"/>
          </a:lnRef>
          <a:fillRef idx="1">
            <a:schemeClr val="lt1"/>
          </a:fillRef>
          <a:effectRef idx="0">
            <a:schemeClr val="accent1"/>
          </a:effectRef>
          <a:fontRef idx="minor">
            <a:schemeClr val="dk1"/>
          </a:fontRef>
        </p:style>
        <p:txBody>
          <a:bodyPr>
            <a:normAutofit fontScale="92500" lnSpcReduction="10000"/>
          </a:bodyPr>
          <a:lstStyle/>
          <a:p>
            <a:pPr>
              <a:buNone/>
            </a:pPr>
            <a:r>
              <a:rPr lang="en-US" dirty="0" smtClean="0"/>
              <a:t>As Joshua spoke, he did so with authority of experience, for he had walked with Moses for 40 years and led Israel into the conquest of Canaan for another 25 years.</a:t>
            </a:r>
            <a:br>
              <a:rPr lang="en-US" dirty="0" smtClean="0"/>
            </a:br>
            <a:endParaRPr lang="en-US" dirty="0"/>
          </a:p>
        </p:txBody>
      </p:sp>
      <p:sp>
        <p:nvSpPr>
          <p:cNvPr id="5" name="Title 1"/>
          <p:cNvSpPr>
            <a:spLocks noGrp="1"/>
          </p:cNvSpPr>
          <p:nvPr>
            <p:ph type="title"/>
          </p:nvPr>
        </p:nvSpPr>
        <p:spPr>
          <a:xfrm>
            <a:off x="0" y="0"/>
            <a:ext cx="3048000" cy="808038"/>
          </a:xfrm>
        </p:spPr>
        <p:style>
          <a:lnRef idx="2">
            <a:schemeClr val="accent1"/>
          </a:lnRef>
          <a:fillRef idx="1">
            <a:schemeClr val="lt1"/>
          </a:fillRef>
          <a:effectRef idx="0">
            <a:schemeClr val="accent1"/>
          </a:effectRef>
          <a:fontRef idx="minor">
            <a:schemeClr val="dk1"/>
          </a:fontRef>
        </p:style>
        <p:txBody>
          <a:bodyPr/>
          <a:lstStyle/>
          <a:p>
            <a:r>
              <a:rPr lang="en-US" dirty="0" smtClean="0"/>
              <a:t>Joshua 24</a:t>
            </a:r>
            <a:endParaRPr lang="en-US" dirty="0"/>
          </a:p>
        </p:txBody>
      </p:sp>
      <p:pic>
        <p:nvPicPr>
          <p:cNvPr id="4" name="~PP3905.WAV">
            <a:hlinkClick r:id="" action="ppaction://media"/>
          </p:cNvPr>
          <p:cNvPicPr>
            <a:picLocks noRot="1" noChangeAspect="1"/>
          </p:cNvPicPr>
          <p:nvPr>
            <a:wavAudioFile r:embed="rId1" name="~PP3905.WAV"/>
          </p:nvPr>
        </p:nvPicPr>
        <p:blipFill>
          <a:blip r:embed="rId5" cstate="print"/>
          <a:stretch>
            <a:fillRect/>
          </a:stretch>
        </p:blipFill>
        <p:spPr>
          <a:xfrm>
            <a:off x="8696325" y="6410325"/>
            <a:ext cx="304800" cy="304800"/>
          </a:xfrm>
          <a:prstGeom prst="rect">
            <a:avLst/>
          </a:prstGeom>
        </p:spPr>
      </p:pic>
    </p:spTree>
  </p:cSld>
  <p:clrMapOvr>
    <a:masterClrMapping/>
  </p:clrMapOvr>
  <p:transition advTm="757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9" presetClass="entr" presetSubtype="0" fill="hold" grpId="0" nodeType="afterEffect">
                                  <p:stCondLst>
                                    <p:cond delay="0"/>
                                  </p:stCondLst>
                                  <p:childTnLst>
                                    <p:set>
                                      <p:cBhvr>
                                        <p:cTn id="9" dur="1" fill="hold">
                                          <p:stCondLst>
                                            <p:cond delay="0"/>
                                          </p:stCondLst>
                                        </p:cTn>
                                        <p:tgtEl>
                                          <p:spTgt spid="3">
                                            <p:bg/>
                                          </p:spTgt>
                                        </p:tgtEl>
                                        <p:attrNameLst>
                                          <p:attrName>style.visibility</p:attrName>
                                        </p:attrNameLst>
                                      </p:cBhvr>
                                      <p:to>
                                        <p:strVal val="visible"/>
                                      </p:to>
                                    </p:set>
                                    <p:anim calcmode="lin" valueType="num">
                                      <p:cBhvr>
                                        <p:cTn id="10" dur="1000" fill="hold"/>
                                        <p:tgtEl>
                                          <p:spTgt spid="3">
                                            <p:bg/>
                                          </p:spTgt>
                                        </p:tgtEl>
                                        <p:attrNameLst>
                                          <p:attrName>ppt_x</p:attrName>
                                        </p:attrNameLst>
                                      </p:cBhvr>
                                      <p:tavLst>
                                        <p:tav tm="0">
                                          <p:val>
                                            <p:strVal val="#ppt_x-.2"/>
                                          </p:val>
                                        </p:tav>
                                        <p:tav tm="100000">
                                          <p:val>
                                            <p:strVal val="#ppt_x"/>
                                          </p:val>
                                        </p:tav>
                                      </p:tavLst>
                                    </p:anim>
                                    <p:anim calcmode="lin" valueType="num">
                                      <p:cBhvr>
                                        <p:cTn id="11" dur="1000" fill="hold"/>
                                        <p:tgtEl>
                                          <p:spTgt spid="3">
                                            <p:bg/>
                                          </p:spTgt>
                                        </p:tgtEl>
                                        <p:attrNameLst>
                                          <p:attrName>ppt_y</p:attrName>
                                        </p:attrNameLst>
                                      </p:cBhvr>
                                      <p:tavLst>
                                        <p:tav tm="0">
                                          <p:val>
                                            <p:strVal val="#ppt_y"/>
                                          </p:val>
                                        </p:tav>
                                        <p:tav tm="100000">
                                          <p:val>
                                            <p:strVal val="#ppt_y"/>
                                          </p:val>
                                        </p:tav>
                                      </p:tavLst>
                                    </p:anim>
                                    <p:animEffect transition="in" filter="wipe(right)" prLst="gradientSize: 0.1">
                                      <p:cBhvr>
                                        <p:cTn id="12" dur="1000"/>
                                        <p:tgtEl>
                                          <p:spTgt spid="3">
                                            <p:bg/>
                                          </p:spTgt>
                                        </p:tgtEl>
                                      </p:cBhvr>
                                    </p:animEffect>
                                  </p:childTnLst>
                                </p:cTn>
                              </p:par>
                            </p:childTnLst>
                          </p:cTn>
                        </p:par>
                        <p:par>
                          <p:cTn id="13" fill="hold">
                            <p:stCondLst>
                              <p:cond delay="1000"/>
                            </p:stCondLst>
                            <p:childTnLst>
                              <p:par>
                                <p:cTn id="14" presetID="29" presetClass="entr" presetSubtype="0" fill="hold" grpId="0" nodeType="after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p:cTn id="16"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7"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8"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t="-7000" b="-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048000" cy="808038"/>
          </a:xfrm>
        </p:spPr>
        <p:style>
          <a:lnRef idx="2">
            <a:schemeClr val="accent1"/>
          </a:lnRef>
          <a:fillRef idx="1">
            <a:schemeClr val="lt1"/>
          </a:fillRef>
          <a:effectRef idx="0">
            <a:schemeClr val="accent1"/>
          </a:effectRef>
          <a:fontRef idx="minor">
            <a:schemeClr val="dk1"/>
          </a:fontRef>
        </p:style>
        <p:txBody>
          <a:bodyPr/>
          <a:lstStyle/>
          <a:p>
            <a:r>
              <a:rPr lang="en-US" dirty="0" smtClean="0"/>
              <a:t>Joshua 24</a:t>
            </a:r>
            <a:endParaRPr lang="en-US" dirty="0"/>
          </a:p>
        </p:txBody>
      </p:sp>
      <p:sp>
        <p:nvSpPr>
          <p:cNvPr id="3" name="Content Placeholder 2"/>
          <p:cNvSpPr>
            <a:spLocks noGrp="1"/>
          </p:cNvSpPr>
          <p:nvPr>
            <p:ph idx="1"/>
          </p:nvPr>
        </p:nvSpPr>
        <p:spPr>
          <a:xfrm>
            <a:off x="0" y="838200"/>
            <a:ext cx="9144000" cy="5715000"/>
          </a:xfrm>
        </p:spPr>
        <p:style>
          <a:lnRef idx="2">
            <a:schemeClr val="accent1"/>
          </a:lnRef>
          <a:fillRef idx="1">
            <a:schemeClr val="lt1"/>
          </a:fillRef>
          <a:effectRef idx="0">
            <a:schemeClr val="accent1"/>
          </a:effectRef>
          <a:fontRef idx="minor">
            <a:schemeClr val="dk1"/>
          </a:fontRef>
        </p:style>
        <p:txBody>
          <a:bodyPr>
            <a:noAutofit/>
          </a:bodyPr>
          <a:lstStyle/>
          <a:p>
            <a:pPr>
              <a:buNone/>
            </a:pPr>
            <a:r>
              <a:rPr lang="en-US" sz="2400" b="1" dirty="0" smtClean="0"/>
              <a:t>Joshua 24</a:t>
            </a:r>
            <a:r>
              <a:rPr lang="en-US" sz="2400" dirty="0" smtClean="0"/>
              <a:t> :14.  "Now, therefore, fear the LORD and serve Him in sincerity and truth; and put away the gods which your fathers served beyond the River and in Egypt, and serve the LORD. 15.  "If it is disagreeable in your sight to serve the LORD, choose for yourselves today whom you will serve: whether the gods which your fathers served which were beyond the River, or the gods of the Amorites in whose land you are living; but as for me and my house, we will serve the LORD." 16.  The people answered and said, "Far be it from us that we should forsake the LORD to serve other gods; 17.  for the LORD our God is He who brought us and our fathers up out of the land of Egypt, from the house of bondage, and who did these great signs in our sight and preserved us through all the way in which we went and among all the peoples through whose midst we passed. 18.  "The LORD drove out from before us all the peoples, even the Amorites who lived in the land. We also will serve the LORD, for He is our God." </a:t>
            </a:r>
            <a:r>
              <a:rPr lang="en-US" sz="2300" dirty="0" smtClean="0"/>
              <a:t/>
            </a:r>
            <a:br>
              <a:rPr lang="en-US" sz="2300" dirty="0" smtClean="0"/>
            </a:br>
            <a:endParaRPr lang="en-US" sz="2300" dirty="0"/>
          </a:p>
        </p:txBody>
      </p:sp>
      <p:pic>
        <p:nvPicPr>
          <p:cNvPr id="4" name="~PP1412.WAV">
            <a:hlinkClick r:id="" action="ppaction://media"/>
          </p:cNvPr>
          <p:cNvPicPr>
            <a:picLocks noRot="1" noChangeAspect="1"/>
          </p:cNvPicPr>
          <p:nvPr>
            <a:wavAudioFile r:embed="rId1" name="~PP1412.WAV"/>
          </p:nvPr>
        </p:nvPicPr>
        <p:blipFill>
          <a:blip r:embed="rId5" cstate="print"/>
          <a:stretch>
            <a:fillRect/>
          </a:stretch>
        </p:blipFill>
        <p:spPr>
          <a:xfrm>
            <a:off x="8696325" y="6410325"/>
            <a:ext cx="304800" cy="304800"/>
          </a:xfrm>
          <a:prstGeom prst="rect">
            <a:avLst/>
          </a:prstGeom>
        </p:spPr>
      </p:pic>
    </p:spTree>
  </p:cSld>
  <p:clrMapOvr>
    <a:masterClrMapping/>
  </p:clrMapOvr>
  <p:transition advTm="820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fade">
                                      <p:cBhvr>
                                        <p:cTn id="10" dur="2000"/>
                                        <p:tgtEl>
                                          <p:spTgt spid="3">
                                            <p:bg/>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4"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3" grpId="0" uiExpand="1"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pPr>
              <a:buNone/>
            </a:pPr>
            <a:r>
              <a:rPr lang="en-US" dirty="0" smtClean="0"/>
              <a:t>THE IDEA FOR CREATING A DAY for children to honor their fathers began in Spokane, Washington. </a:t>
            </a:r>
          </a:p>
          <a:p>
            <a:pPr>
              <a:buNone/>
            </a:pPr>
            <a:r>
              <a:rPr lang="en-US" dirty="0" smtClean="0"/>
              <a:t>Sonora Smart Dodd thought of the idea for Father’s Day while listening to a Mother’s Day sermon in 1909. </a:t>
            </a:r>
          </a:p>
          <a:p>
            <a:pPr>
              <a:buNone/>
            </a:pPr>
            <a:r>
              <a:rPr lang="en-US" dirty="0" smtClean="0"/>
              <a:t>Having been raised by her father, after her mother died, Sonora wanted her father to know how special he was to her. </a:t>
            </a:r>
          </a:p>
          <a:p>
            <a:pPr>
              <a:buNone/>
            </a:pPr>
            <a:r>
              <a:rPr lang="en-US" dirty="0" smtClean="0"/>
              <a:t>Her father was born in June, so she chose to hold the first Father’s Day celebration in Spokane, Washington on the 19th of June, 1910. </a:t>
            </a:r>
          </a:p>
          <a:p>
            <a:pPr>
              <a:buNone/>
            </a:pPr>
            <a:r>
              <a:rPr lang="en-US" dirty="0" smtClean="0"/>
              <a:t>In 1924 President Calvin Coolidge proclaimed the third Sunday in June as Father’s Day. </a:t>
            </a:r>
            <a:endParaRPr lang="en-US" dirty="0"/>
          </a:p>
        </p:txBody>
      </p:sp>
      <p:pic>
        <p:nvPicPr>
          <p:cNvPr id="4" name="~PP2679.WAV">
            <a:hlinkClick r:id="" action="ppaction://media"/>
          </p:cNvPr>
          <p:cNvPicPr>
            <a:picLocks noRot="1" noChangeAspect="1"/>
          </p:cNvPicPr>
          <p:nvPr>
            <a:wavAudioFile r:embed="rId1" name="~PP2679.WAV"/>
          </p:nvPr>
        </p:nvPicPr>
        <p:blipFill>
          <a:blip r:embed="rId4" cstate="print"/>
          <a:stretch>
            <a:fillRect/>
          </a:stretch>
        </p:blipFill>
        <p:spPr>
          <a:xfrm>
            <a:off x="8696325" y="6410325"/>
            <a:ext cx="304800" cy="304800"/>
          </a:xfrm>
          <a:prstGeom prst="rect">
            <a:avLst/>
          </a:prstGeom>
        </p:spPr>
      </p:pic>
    </p:spTree>
  </p:cSld>
  <p:clrMapOvr>
    <a:masterClrMapping/>
  </p:clrMapOvr>
  <p:transition advTm="500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anim calcmode="lin" valueType="num">
                                      <p:cBhvr>
                                        <p:cTn id="1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7" presetClass="entr" presetSubtype="0" fill="hold"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anim calcmode="lin" valueType="num">
                                      <p:cBhvr>
                                        <p:cTn id="1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8"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7" presetClass="entr" presetSubtype="0" fill="hold" nodeType="after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7" presetClass="entr" presetSubtype="0" fill="hold" nodeType="after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4000" dirty="0" smtClean="0">
                <a:solidFill>
                  <a:schemeClr val="bg1"/>
                </a:solidFill>
              </a:rPr>
              <a:t>One time a little boy was asked to define Father’s Day </a:t>
            </a:r>
          </a:p>
          <a:p>
            <a:r>
              <a:rPr lang="en-US" sz="4000" dirty="0" smtClean="0">
                <a:solidFill>
                  <a:schemeClr val="bg1"/>
                </a:solidFill>
              </a:rPr>
              <a:t>He said, “Its just like Mother’s Day, </a:t>
            </a:r>
          </a:p>
          <a:p>
            <a:r>
              <a:rPr lang="en-US" sz="4000" dirty="0" smtClean="0">
                <a:solidFill>
                  <a:schemeClr val="bg1"/>
                </a:solidFill>
              </a:rPr>
              <a:t>only </a:t>
            </a:r>
          </a:p>
          <a:p>
            <a:r>
              <a:rPr lang="en-US" sz="4000" dirty="0" smtClean="0">
                <a:solidFill>
                  <a:schemeClr val="bg1"/>
                </a:solidFill>
              </a:rPr>
              <a:t>you don’t spend as much on the present.”</a:t>
            </a:r>
            <a:endParaRPr lang="en-US" sz="4000" dirty="0">
              <a:solidFill>
                <a:schemeClr val="bg1"/>
              </a:solidFill>
            </a:endParaRPr>
          </a:p>
        </p:txBody>
      </p:sp>
      <p:pic>
        <p:nvPicPr>
          <p:cNvPr id="4" name="~PP2361.WAV">
            <a:hlinkClick r:id="" action="ppaction://media"/>
          </p:cNvPr>
          <p:cNvPicPr>
            <a:picLocks noRot="1" noChangeAspect="1"/>
          </p:cNvPicPr>
          <p:nvPr>
            <a:wavAudioFile r:embed="rId2" name="~PP2361.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advTm="239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9" presetClass="entr" presetSubtype="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1"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2" dur="1000"/>
                                        <p:tgtEl>
                                          <p:spTgt spid="3">
                                            <p:txEl>
                                              <p:pRg st="0" end="0"/>
                                            </p:txEl>
                                          </p:spTgt>
                                        </p:tgtEl>
                                      </p:cBhvr>
                                    </p:animEffect>
                                  </p:childTnLst>
                                </p:cTn>
                              </p:par>
                              <p:par>
                                <p:cTn id="13" presetID="29"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
                                            <p:txEl>
                                              <p:pRg st="1" end="1"/>
                                            </p:txEl>
                                          </p:spTgt>
                                        </p:tgtEl>
                                      </p:cBhvr>
                                    </p:animEffect>
                                  </p:childTnLst>
                                </p:cTn>
                              </p:par>
                              <p:par>
                                <p:cTn id="18" presetID="29" presetClass="entr" presetSubtype="0"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p:cTn id="20"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2" dur="1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p:cTn id="27"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0"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0"/>
            <a:ext cx="8229600" cy="5105400"/>
          </a:xfrm>
        </p:spPr>
        <p:txBody>
          <a:bodyPr/>
          <a:lstStyle/>
          <a:p>
            <a:r>
              <a:rPr lang="en-US" dirty="0" smtClean="0">
                <a:solidFill>
                  <a:schemeClr val="bg1"/>
                </a:solidFill>
              </a:rPr>
              <a:t>The greatest number of long distance phone calls are made on Mother’s Day; </a:t>
            </a:r>
          </a:p>
          <a:p>
            <a:r>
              <a:rPr lang="en-US" dirty="0" smtClean="0">
                <a:solidFill>
                  <a:schemeClr val="bg1"/>
                </a:solidFill>
              </a:rPr>
              <a:t>the largest number of collect calls are made on Father’s Day!</a:t>
            </a:r>
            <a:r>
              <a:rPr lang="en-US" dirty="0" smtClean="0"/>
              <a:t/>
            </a:r>
            <a:br>
              <a:rPr lang="en-US" dirty="0" smtClean="0"/>
            </a:br>
            <a:endParaRPr lang="en-US" dirty="0" smtClean="0"/>
          </a:p>
        </p:txBody>
      </p:sp>
      <p:pic>
        <p:nvPicPr>
          <p:cNvPr id="4" name="~PP3169.WAV">
            <a:hlinkClick r:id="" action="ppaction://media"/>
          </p:cNvPr>
          <p:cNvPicPr>
            <a:picLocks noRot="1" noChangeAspect="1"/>
          </p:cNvPicPr>
          <p:nvPr>
            <a:wavAudioFile r:embed="rId2" name="~PP3169.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advTm="1687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6"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Horizontal)">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6"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arn(inHorizontal)">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0"/>
            <a:ext cx="8229600" cy="6553200"/>
          </a:xfrm>
        </p:spPr>
        <p:txBody>
          <a:bodyPr/>
          <a:lstStyle/>
          <a:p>
            <a:pPr>
              <a:buNone/>
            </a:pPr>
            <a:r>
              <a:rPr lang="en-US" dirty="0" smtClean="0">
                <a:solidFill>
                  <a:schemeClr val="bg1"/>
                </a:solidFill>
              </a:rPr>
              <a:t>DAD’S FAVORITE SAYINGS:</a:t>
            </a:r>
          </a:p>
          <a:p>
            <a:pPr>
              <a:buNone/>
            </a:pPr>
            <a:r>
              <a:rPr lang="en-US" dirty="0" smtClean="0">
                <a:solidFill>
                  <a:schemeClr val="bg1"/>
                </a:solidFill>
              </a:rPr>
              <a:t/>
            </a:r>
            <a:br>
              <a:rPr lang="en-US" dirty="0" smtClean="0">
                <a:solidFill>
                  <a:schemeClr val="bg1"/>
                </a:solidFill>
              </a:rPr>
            </a:br>
            <a:r>
              <a:rPr lang="en-US" dirty="0" smtClean="0">
                <a:solidFill>
                  <a:schemeClr val="bg1"/>
                </a:solidFill>
              </a:rPr>
              <a:t>- Go ask your mother!</a:t>
            </a:r>
          </a:p>
          <a:p>
            <a:pPr>
              <a:buNone/>
            </a:pPr>
            <a:r>
              <a:rPr lang="en-US" dirty="0" smtClean="0">
                <a:solidFill>
                  <a:schemeClr val="bg1"/>
                </a:solidFill>
              </a:rPr>
              <a:t/>
            </a:r>
            <a:br>
              <a:rPr lang="en-US" dirty="0" smtClean="0">
                <a:solidFill>
                  <a:schemeClr val="bg1"/>
                </a:solidFill>
              </a:rPr>
            </a:br>
            <a:r>
              <a:rPr lang="en-US" dirty="0" smtClean="0">
                <a:solidFill>
                  <a:schemeClr val="bg1"/>
                </a:solidFill>
              </a:rPr>
              <a:t>- Just wait ‘til I get home!</a:t>
            </a:r>
          </a:p>
          <a:p>
            <a:pPr>
              <a:buNone/>
            </a:pPr>
            <a:r>
              <a:rPr lang="en-US" dirty="0" smtClean="0">
                <a:solidFill>
                  <a:schemeClr val="bg1"/>
                </a:solidFill>
              </a:rPr>
              <a:t/>
            </a:r>
            <a:br>
              <a:rPr lang="en-US" dirty="0" smtClean="0">
                <a:solidFill>
                  <a:schemeClr val="bg1"/>
                </a:solidFill>
              </a:rPr>
            </a:br>
            <a:r>
              <a:rPr lang="en-US" dirty="0" smtClean="0">
                <a:solidFill>
                  <a:schemeClr val="bg1"/>
                </a:solidFill>
              </a:rPr>
              <a:t>- When I was your age…</a:t>
            </a:r>
          </a:p>
          <a:p>
            <a:pPr>
              <a:buNone/>
            </a:pPr>
            <a:r>
              <a:rPr lang="en-US" dirty="0" smtClean="0">
                <a:solidFill>
                  <a:schemeClr val="bg1"/>
                </a:solidFill>
              </a:rPr>
              <a:t/>
            </a:r>
            <a:br>
              <a:rPr lang="en-US" dirty="0" smtClean="0">
                <a:solidFill>
                  <a:schemeClr val="bg1"/>
                </a:solidFill>
              </a:rPr>
            </a:br>
            <a:r>
              <a:rPr lang="en-US" dirty="0" smtClean="0">
                <a:solidFill>
                  <a:schemeClr val="bg1"/>
                </a:solidFill>
              </a:rPr>
              <a:t>- I used to walk to school in the snow!</a:t>
            </a:r>
          </a:p>
          <a:p>
            <a:pPr>
              <a:buNone/>
            </a:pPr>
            <a:r>
              <a:rPr lang="en-US" dirty="0" smtClean="0">
                <a:solidFill>
                  <a:schemeClr val="bg1"/>
                </a:solidFill>
              </a:rPr>
              <a:t/>
            </a:r>
            <a:br>
              <a:rPr lang="en-US" dirty="0" smtClean="0">
                <a:solidFill>
                  <a:schemeClr val="bg1"/>
                </a:solidFill>
              </a:rPr>
            </a:br>
            <a:r>
              <a:rPr lang="en-US" dirty="0" smtClean="0">
                <a:solidFill>
                  <a:schemeClr val="bg1"/>
                </a:solidFill>
              </a:rPr>
              <a:t>- I’m busy right now.</a:t>
            </a:r>
          </a:p>
          <a:p>
            <a:pPr>
              <a:buNone/>
            </a:pPr>
            <a:endParaRPr lang="en-US" dirty="0">
              <a:solidFill>
                <a:schemeClr val="bg1"/>
              </a:solidFill>
            </a:endParaRPr>
          </a:p>
        </p:txBody>
      </p:sp>
      <p:pic>
        <p:nvPicPr>
          <p:cNvPr id="4" name="~PP3380.WAV">
            <a:hlinkClick r:id="" action="ppaction://media"/>
          </p:cNvPr>
          <p:cNvPicPr>
            <a:picLocks noRot="1" noChangeAspect="1"/>
          </p:cNvPicPr>
          <p:nvPr>
            <a:wavAudioFile r:embed="rId2" name="~PP3380.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advTm="613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checkerboard(across)">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checkerboard(across)">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checkerboard(across)">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checkerboard(across)">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checkerboard(across)">
                                      <p:cBhvr>
                                        <p:cTn id="3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0.7"/>
</p:tagLst>
</file>

<file path=ppt/tags/tag2.xml><?xml version="1.0" encoding="utf-8"?>
<p:tagLst xmlns:a="http://schemas.openxmlformats.org/drawingml/2006/main" xmlns:r="http://schemas.openxmlformats.org/officeDocument/2006/relationships" xmlns:p="http://schemas.openxmlformats.org/presentationml/2006/main">
  <p:tag name="TIMING" val="|2.6|7.7"/>
</p:tagLst>
</file>

<file path=ppt/tags/tag3.xml><?xml version="1.0" encoding="utf-8"?>
<p:tagLst xmlns:a="http://schemas.openxmlformats.org/drawingml/2006/main" xmlns:r="http://schemas.openxmlformats.org/officeDocument/2006/relationships" xmlns:p="http://schemas.openxmlformats.org/presentationml/2006/main">
  <p:tag name="TIMING" val="|4.4|9|7.6|10.2|7.1|9.2"/>
</p:tagLst>
</file>

<file path=ppt/tags/tag4.xml><?xml version="1.0" encoding="utf-8"?>
<p:tagLst xmlns:a="http://schemas.openxmlformats.org/drawingml/2006/main" xmlns:r="http://schemas.openxmlformats.org/officeDocument/2006/relationships" xmlns:p="http://schemas.openxmlformats.org/presentationml/2006/main">
  <p:tag name="TIMING" val="|134.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267</TotalTime>
  <Words>687</Words>
  <Application>Microsoft Office PowerPoint</Application>
  <PresentationFormat>On-screen Show (4:3)</PresentationFormat>
  <Paragraphs>90</Paragraphs>
  <Slides>22</Slides>
  <Notes>22</Notes>
  <HiddenSlides>0</HiddenSlides>
  <MMClips>23</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Slide 1</vt:lpstr>
      <vt:lpstr>The Godly Father</vt:lpstr>
      <vt:lpstr>Slide 3</vt:lpstr>
      <vt:lpstr>Joshua 24</vt:lpstr>
      <vt:lpstr>Joshua 24</vt:lpstr>
      <vt:lpstr>Slide 6</vt:lpstr>
      <vt:lpstr>Slide 7</vt:lpstr>
      <vt:lpstr>Slide 8</vt:lpstr>
      <vt:lpstr>Slide 9</vt:lpstr>
      <vt:lpstr>Slide 10</vt:lpstr>
      <vt:lpstr>Priest of the Home</vt:lpstr>
      <vt:lpstr>Priest of the Home</vt:lpstr>
      <vt:lpstr>Priest of the Home</vt:lpstr>
      <vt:lpstr>Priest of the Home</vt:lpstr>
      <vt:lpstr>Not if He’s like you, Dad</vt:lpstr>
      <vt:lpstr>His little arms crept round my neck, And then I heard him say, Four simple words I can’t forget, Four words that made me pray.  They turned a mirror on my soul, On secrets no one knew, They startled me, I hear them yet, He said, “I’ll be like you!”</vt:lpstr>
      <vt:lpstr>TEN WAYS TO FAIL AS A PARENT</vt:lpstr>
      <vt:lpstr>TEN WAYS TO FAIL AS A PARENT</vt:lpstr>
      <vt:lpstr>TEN WAYS TO FAIL AS A PARENT</vt:lpstr>
      <vt:lpstr>Slide 20</vt:lpstr>
      <vt:lpstr>Slide 21</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Joe Holloway</dc:creator>
  <cp:lastModifiedBy>Joe Holloway</cp:lastModifiedBy>
  <cp:revision>24</cp:revision>
  <dcterms:created xsi:type="dcterms:W3CDTF">2011-06-18T13:08:35Z</dcterms:created>
  <dcterms:modified xsi:type="dcterms:W3CDTF">2011-06-19T16:07:40Z</dcterms:modified>
</cp:coreProperties>
</file>