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13" r:id="rId2"/>
  </p:sldMasterIdLst>
  <p:notesMasterIdLst>
    <p:notesMasterId r:id="rId40"/>
  </p:notesMasterIdLst>
  <p:sldIdLst>
    <p:sldId id="756" r:id="rId3"/>
    <p:sldId id="257" r:id="rId4"/>
    <p:sldId id="588" r:id="rId5"/>
    <p:sldId id="757" r:id="rId6"/>
    <p:sldId id="758" r:id="rId7"/>
    <p:sldId id="759" r:id="rId8"/>
    <p:sldId id="762" r:id="rId9"/>
    <p:sldId id="761" r:id="rId10"/>
    <p:sldId id="763" r:id="rId11"/>
    <p:sldId id="764" r:id="rId12"/>
    <p:sldId id="765" r:id="rId13"/>
    <p:sldId id="766" r:id="rId14"/>
    <p:sldId id="784" r:id="rId15"/>
    <p:sldId id="783" r:id="rId16"/>
    <p:sldId id="652" r:id="rId17"/>
    <p:sldId id="682" r:id="rId18"/>
    <p:sldId id="654" r:id="rId19"/>
    <p:sldId id="663" r:id="rId20"/>
    <p:sldId id="655" r:id="rId21"/>
    <p:sldId id="656" r:id="rId22"/>
    <p:sldId id="664" r:id="rId23"/>
    <p:sldId id="665" r:id="rId24"/>
    <p:sldId id="771" r:id="rId25"/>
    <p:sldId id="772" r:id="rId26"/>
    <p:sldId id="768" r:id="rId27"/>
    <p:sldId id="793" r:id="rId28"/>
    <p:sldId id="791" r:id="rId29"/>
    <p:sldId id="792" r:id="rId30"/>
    <p:sldId id="794" r:id="rId31"/>
    <p:sldId id="795" r:id="rId32"/>
    <p:sldId id="790" r:id="rId33"/>
    <p:sldId id="778" r:id="rId34"/>
    <p:sldId id="781" r:id="rId35"/>
    <p:sldId id="779" r:id="rId36"/>
    <p:sldId id="785" r:id="rId37"/>
    <p:sldId id="780" r:id="rId38"/>
    <p:sldId id="546" r:id="rId39"/>
  </p:sldIdLst>
  <p:sldSz cx="9144000" cy="5143500" type="screen16x9"/>
  <p:notesSz cx="6858000" cy="9144000"/>
  <p:defaultTextStyle>
    <a:defPPr>
      <a:defRPr lang="id-ID"/>
    </a:defPPr>
    <a:lvl1pPr marL="0" algn="l" defTabSz="810186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1pPr>
    <a:lvl2pPr marL="405092" algn="l" defTabSz="810186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2pPr>
    <a:lvl3pPr marL="810186" algn="l" defTabSz="810186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3pPr>
    <a:lvl4pPr marL="1215277" algn="l" defTabSz="810186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4pPr>
    <a:lvl5pPr marL="1620369" algn="l" defTabSz="810186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5pPr>
    <a:lvl6pPr marL="2025463" algn="l" defTabSz="810186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6pPr>
    <a:lvl7pPr marL="2430556" algn="l" defTabSz="810186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7pPr>
    <a:lvl8pPr marL="2835649" algn="l" defTabSz="810186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8pPr>
    <a:lvl9pPr marL="3240741" algn="l" defTabSz="810186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47"/>
    <p:restoredTop sz="95433" autoAdjust="0"/>
  </p:normalViewPr>
  <p:slideViewPr>
    <p:cSldViewPr>
      <p:cViewPr varScale="1">
        <p:scale>
          <a:sx n="92" d="100"/>
          <a:sy n="92" d="100"/>
        </p:scale>
        <p:origin x="66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59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wb299419\Desktop\KGI%20graph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wb299419\Desktop\KGI%20graphs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wb299419\Desktop\KGI%20graphs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wb299419\Desktop\KGI%20graphs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a%20Novita\Documents\2015\rakor%20ukg\analisis\data%20presentasi1%20nasional%20isi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a%20Novita\Documents\2015\rakor%20ukg\analisis\data%20presentasi1%20nasional%20isi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n-US" sz="1400"/>
            </a:pPr>
            <a:r>
              <a:rPr lang="en-US" sz="1400" dirty="0">
                <a:solidFill>
                  <a:srgbClr val="FF0000"/>
                </a:solidFill>
              </a:rPr>
              <a:t>3 Effective Teachers</a:t>
            </a:r>
          </a:p>
        </c:rich>
      </c:tx>
      <c:layout>
        <c:manualLayout>
          <c:xMode val="edge"/>
          <c:yMode val="edge"/>
          <c:x val="0.2975947865837596"/>
          <c:y val="1.315448073205203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712269638672039"/>
          <c:y val="0.21343759113444463"/>
          <c:w val="0.81732171058918957"/>
          <c:h val="0.6361880285797616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05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'link teacher student'!$A$3:$A$6</c:f>
              <c:strCache>
                <c:ptCount val="4"/>
                <c:pt idx="0">
                  <c:v>Low achieving </c:v>
                </c:pt>
                <c:pt idx="1">
                  <c:v>Middle achieving</c:v>
                </c:pt>
                <c:pt idx="2">
                  <c:v>High achieving</c:v>
                </c:pt>
                <c:pt idx="3">
                  <c:v>All</c:v>
                </c:pt>
              </c:strCache>
            </c:strRef>
          </c:cat>
          <c:val>
            <c:numRef>
              <c:f>'link teacher student'!$B$3:$B$6</c:f>
              <c:numCache>
                <c:formatCode>General</c:formatCode>
                <c:ptCount val="4"/>
                <c:pt idx="0">
                  <c:v>90</c:v>
                </c:pt>
                <c:pt idx="1">
                  <c:v>100</c:v>
                </c:pt>
                <c:pt idx="2">
                  <c:v>100</c:v>
                </c:pt>
                <c:pt idx="3">
                  <c:v>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4013392"/>
        <c:axId val="78704808"/>
      </c:barChart>
      <c:catAx>
        <c:axId val="224013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78704808"/>
        <c:crosses val="autoZero"/>
        <c:auto val="1"/>
        <c:lblAlgn val="ctr"/>
        <c:lblOffset val="100"/>
        <c:noMultiLvlLbl val="0"/>
      </c:catAx>
      <c:valAx>
        <c:axId val="78704808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rgbClr val="4F81BD">
                  <a:alpha val="25000"/>
                </a:srgb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 sz="800" dirty="0"/>
                  <a:t>Percentage of Students Passing Test</a:t>
                </a:r>
              </a:p>
            </c:rich>
          </c:tx>
          <c:layout>
            <c:manualLayout>
              <c:xMode val="edge"/>
              <c:yMode val="edge"/>
              <c:x val="8.5653104925054267E-3"/>
              <c:y val="0.1485186823557169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224013392"/>
        <c:crosses val="autoZero"/>
        <c:crossBetween val="between"/>
        <c:majorUnit val="10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n-US" sz="1400"/>
            </a:pPr>
            <a:r>
              <a:rPr lang="en-US" sz="1400" dirty="0">
                <a:solidFill>
                  <a:srgbClr val="FF0000"/>
                </a:solidFill>
              </a:rPr>
              <a:t>3 Ineffective Teachers</a:t>
            </a:r>
          </a:p>
        </c:rich>
      </c:tx>
      <c:layout>
        <c:manualLayout>
          <c:xMode val="edge"/>
          <c:yMode val="edge"/>
          <c:x val="0.27048261615780345"/>
          <c:y val="1.276208114372364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191227737670662"/>
          <c:y val="0.1532524059492564"/>
          <c:w val="0.8475321766398457"/>
          <c:h val="0.696373213764946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05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'link teacher student'!$A$8:$A$11</c:f>
              <c:strCache>
                <c:ptCount val="4"/>
                <c:pt idx="0">
                  <c:v>Low achieving </c:v>
                </c:pt>
                <c:pt idx="1">
                  <c:v>Middle achieving</c:v>
                </c:pt>
                <c:pt idx="2">
                  <c:v>High achieving</c:v>
                </c:pt>
                <c:pt idx="3">
                  <c:v>All</c:v>
                </c:pt>
              </c:strCache>
            </c:strRef>
          </c:cat>
          <c:val>
            <c:numRef>
              <c:f>'link teacher student'!$B$8:$B$11</c:f>
              <c:numCache>
                <c:formatCode>General</c:formatCode>
                <c:ptCount val="4"/>
                <c:pt idx="0">
                  <c:v>42</c:v>
                </c:pt>
                <c:pt idx="1">
                  <c:v>89</c:v>
                </c:pt>
                <c:pt idx="2">
                  <c:v>90</c:v>
                </c:pt>
                <c:pt idx="3">
                  <c:v>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880568"/>
        <c:axId val="145880960"/>
      </c:barChart>
      <c:catAx>
        <c:axId val="1458805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45880960"/>
        <c:crosses val="autoZero"/>
        <c:auto val="1"/>
        <c:lblAlgn val="ctr"/>
        <c:lblOffset val="100"/>
        <c:noMultiLvlLbl val="0"/>
      </c:catAx>
      <c:valAx>
        <c:axId val="145880960"/>
        <c:scaling>
          <c:orientation val="minMax"/>
        </c:scaling>
        <c:delete val="0"/>
        <c:axPos val="l"/>
        <c:majorGridlines>
          <c:spPr>
            <a:ln>
              <a:solidFill>
                <a:srgbClr val="4F81BD">
                  <a:alpha val="25000"/>
                </a:srgb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 sz="800" dirty="0"/>
                  <a:t>Percentage of Students Passing Test</a:t>
                </a:r>
              </a:p>
            </c:rich>
          </c:tx>
          <c:layout>
            <c:manualLayout>
              <c:xMode val="edge"/>
              <c:yMode val="edge"/>
              <c:x val="0"/>
              <c:y val="0.106335813037774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4588056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n-US" sz="1400"/>
            </a:pPr>
            <a:r>
              <a:rPr lang="en-US" sz="1400" dirty="0">
                <a:solidFill>
                  <a:srgbClr val="FF0000"/>
                </a:solidFill>
              </a:rPr>
              <a:t>3 Effective Teachers</a:t>
            </a:r>
          </a:p>
        </c:rich>
      </c:tx>
      <c:layout>
        <c:manualLayout>
          <c:xMode val="edge"/>
          <c:yMode val="edge"/>
          <c:x val="0.2975947865837596"/>
          <c:y val="1.315448073205203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712269638672039"/>
          <c:y val="0.21343759113444463"/>
          <c:w val="0.81732171058918957"/>
          <c:h val="0.6361880285797616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05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'link teacher student'!$A$3:$A$6</c:f>
              <c:strCache>
                <c:ptCount val="4"/>
                <c:pt idx="0">
                  <c:v>Low achieving </c:v>
                </c:pt>
                <c:pt idx="1">
                  <c:v>Middle achieving</c:v>
                </c:pt>
                <c:pt idx="2">
                  <c:v>High achieving</c:v>
                </c:pt>
                <c:pt idx="3">
                  <c:v>All</c:v>
                </c:pt>
              </c:strCache>
            </c:strRef>
          </c:cat>
          <c:val>
            <c:numRef>
              <c:f>'link teacher student'!$B$3:$B$6</c:f>
              <c:numCache>
                <c:formatCode>General</c:formatCode>
                <c:ptCount val="4"/>
                <c:pt idx="0">
                  <c:v>90</c:v>
                </c:pt>
                <c:pt idx="1">
                  <c:v>100</c:v>
                </c:pt>
                <c:pt idx="2">
                  <c:v>100</c:v>
                </c:pt>
                <c:pt idx="3">
                  <c:v>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880176"/>
        <c:axId val="145883312"/>
      </c:barChart>
      <c:catAx>
        <c:axId val="1458801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45883312"/>
        <c:crosses val="autoZero"/>
        <c:auto val="1"/>
        <c:lblAlgn val="ctr"/>
        <c:lblOffset val="100"/>
        <c:noMultiLvlLbl val="0"/>
      </c:catAx>
      <c:valAx>
        <c:axId val="145883312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rgbClr val="4F81BD">
                  <a:alpha val="25000"/>
                </a:srgb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 sz="800" dirty="0"/>
                  <a:t>Percentage of Students Passing Test</a:t>
                </a:r>
              </a:p>
            </c:rich>
          </c:tx>
          <c:layout>
            <c:manualLayout>
              <c:xMode val="edge"/>
              <c:yMode val="edge"/>
              <c:x val="8.5653104925054267E-3"/>
              <c:y val="0.1485186823557169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45880176"/>
        <c:crosses val="autoZero"/>
        <c:crossBetween val="between"/>
        <c:majorUnit val="10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n-US" sz="1400"/>
            </a:pPr>
            <a:r>
              <a:rPr lang="en-US" sz="1400" dirty="0">
                <a:solidFill>
                  <a:srgbClr val="FF0000"/>
                </a:solidFill>
              </a:rPr>
              <a:t>3 Ineffective Teachers</a:t>
            </a:r>
          </a:p>
        </c:rich>
      </c:tx>
      <c:layout>
        <c:manualLayout>
          <c:xMode val="edge"/>
          <c:yMode val="edge"/>
          <c:x val="0.27048261615780345"/>
          <c:y val="1.276208114372364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191227737670662"/>
          <c:y val="0.1532524059492564"/>
          <c:w val="0.8475321766398457"/>
          <c:h val="0.696373213764946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05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'link teacher student'!$A$8:$A$11</c:f>
              <c:strCache>
                <c:ptCount val="4"/>
                <c:pt idx="0">
                  <c:v>Low achieving </c:v>
                </c:pt>
                <c:pt idx="1">
                  <c:v>Middle achieving</c:v>
                </c:pt>
                <c:pt idx="2">
                  <c:v>High achieving</c:v>
                </c:pt>
                <c:pt idx="3">
                  <c:v>All</c:v>
                </c:pt>
              </c:strCache>
            </c:strRef>
          </c:cat>
          <c:val>
            <c:numRef>
              <c:f>'link teacher student'!$B$8:$B$11</c:f>
              <c:numCache>
                <c:formatCode>General</c:formatCode>
                <c:ptCount val="4"/>
                <c:pt idx="0">
                  <c:v>42</c:v>
                </c:pt>
                <c:pt idx="1">
                  <c:v>89</c:v>
                </c:pt>
                <c:pt idx="2">
                  <c:v>90</c:v>
                </c:pt>
                <c:pt idx="3">
                  <c:v>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882136"/>
        <c:axId val="145882528"/>
      </c:barChart>
      <c:catAx>
        <c:axId val="1458821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45882528"/>
        <c:crosses val="autoZero"/>
        <c:auto val="1"/>
        <c:lblAlgn val="ctr"/>
        <c:lblOffset val="100"/>
        <c:noMultiLvlLbl val="0"/>
      </c:catAx>
      <c:valAx>
        <c:axId val="145882528"/>
        <c:scaling>
          <c:orientation val="minMax"/>
        </c:scaling>
        <c:delete val="0"/>
        <c:axPos val="l"/>
        <c:majorGridlines>
          <c:spPr>
            <a:ln>
              <a:solidFill>
                <a:srgbClr val="4F81BD">
                  <a:alpha val="25000"/>
                </a:srgb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 sz="800" dirty="0"/>
                  <a:t>Percentage of Students Passing Test</a:t>
                </a:r>
              </a:p>
            </c:rich>
          </c:tx>
          <c:layout>
            <c:manualLayout>
              <c:xMode val="edge"/>
              <c:yMode val="edge"/>
              <c:x val="0"/>
              <c:y val="0.106335813037774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4588213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diamond"/>
            <c:size val="8"/>
            <c:spPr>
              <a:solidFill>
                <a:schemeClr val="accent5">
                  <a:lumMod val="75000"/>
                </a:schemeClr>
              </a:solidFill>
              <a:ln w="9525">
                <a:solidFill>
                  <a:schemeClr val="accent5">
                    <a:lumMod val="75000"/>
                  </a:schemeClr>
                </a:solidFill>
              </a:ln>
              <a:effectLst/>
            </c:spPr>
          </c:marker>
          <c:xVal>
            <c:numRef>
              <c:f>Sheet1!$F$4:$F$130</c:f>
              <c:numCache>
                <c:formatCode>General</c:formatCode>
                <c:ptCount val="12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</c:numCache>
            </c:numRef>
          </c:xVal>
          <c:yVal>
            <c:numRef>
              <c:f>Sheet1!$G$4:$G$130</c:f>
              <c:numCache>
                <c:formatCode>General</c:formatCode>
                <c:ptCount val="127"/>
                <c:pt idx="0">
                  <c:v>61.31</c:v>
                </c:pt>
                <c:pt idx="1">
                  <c:v>59.720000000000013</c:v>
                </c:pt>
                <c:pt idx="2">
                  <c:v>58.89</c:v>
                </c:pt>
                <c:pt idx="3">
                  <c:v>56.2</c:v>
                </c:pt>
                <c:pt idx="4">
                  <c:v>57.98</c:v>
                </c:pt>
                <c:pt idx="5">
                  <c:v>62.64</c:v>
                </c:pt>
                <c:pt idx="6">
                  <c:v>67.040000000000006</c:v>
                </c:pt>
                <c:pt idx="7">
                  <c:v>64.5</c:v>
                </c:pt>
                <c:pt idx="8">
                  <c:v>59.27</c:v>
                </c:pt>
                <c:pt idx="9">
                  <c:v>64.06</c:v>
                </c:pt>
                <c:pt idx="10">
                  <c:v>57.86</c:v>
                </c:pt>
                <c:pt idx="11">
                  <c:v>61.03</c:v>
                </c:pt>
                <c:pt idx="12">
                  <c:v>60.91</c:v>
                </c:pt>
                <c:pt idx="13">
                  <c:v>59.08</c:v>
                </c:pt>
                <c:pt idx="14">
                  <c:v>60.05</c:v>
                </c:pt>
                <c:pt idx="15">
                  <c:v>57.160000000000011</c:v>
                </c:pt>
                <c:pt idx="16">
                  <c:v>62.41</c:v>
                </c:pt>
                <c:pt idx="17">
                  <c:v>60.28</c:v>
                </c:pt>
                <c:pt idx="18">
                  <c:v>60.67</c:v>
                </c:pt>
                <c:pt idx="19">
                  <c:v>58.68</c:v>
                </c:pt>
                <c:pt idx="20">
                  <c:v>55.46</c:v>
                </c:pt>
                <c:pt idx="21">
                  <c:v>63.6</c:v>
                </c:pt>
                <c:pt idx="22">
                  <c:v>57.84</c:v>
                </c:pt>
                <c:pt idx="23">
                  <c:v>61.190000000000012</c:v>
                </c:pt>
                <c:pt idx="24">
                  <c:v>57.38</c:v>
                </c:pt>
                <c:pt idx="25">
                  <c:v>58.230000000000011</c:v>
                </c:pt>
                <c:pt idx="26">
                  <c:v>63.28</c:v>
                </c:pt>
                <c:pt idx="27">
                  <c:v>60.95</c:v>
                </c:pt>
                <c:pt idx="28">
                  <c:v>66.150000000000006</c:v>
                </c:pt>
                <c:pt idx="29">
                  <c:v>55.81</c:v>
                </c:pt>
                <c:pt idx="30">
                  <c:v>58.44</c:v>
                </c:pt>
                <c:pt idx="31">
                  <c:v>61.24</c:v>
                </c:pt>
                <c:pt idx="32">
                  <c:v>62.47</c:v>
                </c:pt>
                <c:pt idx="33">
                  <c:v>63.83</c:v>
                </c:pt>
                <c:pt idx="34">
                  <c:v>60</c:v>
                </c:pt>
                <c:pt idx="35">
                  <c:v>62.93</c:v>
                </c:pt>
                <c:pt idx="36">
                  <c:v>56.52</c:v>
                </c:pt>
                <c:pt idx="37">
                  <c:v>64.489999999999995</c:v>
                </c:pt>
                <c:pt idx="38">
                  <c:v>62.08</c:v>
                </c:pt>
                <c:pt idx="39">
                  <c:v>62.98</c:v>
                </c:pt>
                <c:pt idx="40">
                  <c:v>61.56</c:v>
                </c:pt>
                <c:pt idx="41">
                  <c:v>59.21</c:v>
                </c:pt>
                <c:pt idx="42">
                  <c:v>63.63</c:v>
                </c:pt>
                <c:pt idx="43">
                  <c:v>65.910000000000025</c:v>
                </c:pt>
                <c:pt idx="44">
                  <c:v>58.57</c:v>
                </c:pt>
                <c:pt idx="45">
                  <c:v>60.120000000000012</c:v>
                </c:pt>
                <c:pt idx="46">
                  <c:v>52.61</c:v>
                </c:pt>
                <c:pt idx="47">
                  <c:v>60.54</c:v>
                </c:pt>
                <c:pt idx="48">
                  <c:v>60.24</c:v>
                </c:pt>
                <c:pt idx="49">
                  <c:v>65.31</c:v>
                </c:pt>
                <c:pt idx="50">
                  <c:v>61.18</c:v>
                </c:pt>
                <c:pt idx="51">
                  <c:v>58.91</c:v>
                </c:pt>
                <c:pt idx="52">
                  <c:v>61.03</c:v>
                </c:pt>
                <c:pt idx="53">
                  <c:v>62.17</c:v>
                </c:pt>
                <c:pt idx="54">
                  <c:v>60.33</c:v>
                </c:pt>
                <c:pt idx="55">
                  <c:v>60.760000000000012</c:v>
                </c:pt>
                <c:pt idx="56">
                  <c:v>61.4</c:v>
                </c:pt>
                <c:pt idx="57">
                  <c:v>55.91</c:v>
                </c:pt>
                <c:pt idx="58">
                  <c:v>51.56</c:v>
                </c:pt>
                <c:pt idx="59">
                  <c:v>56</c:v>
                </c:pt>
                <c:pt idx="60">
                  <c:v>61.01</c:v>
                </c:pt>
                <c:pt idx="61">
                  <c:v>63.31</c:v>
                </c:pt>
                <c:pt idx="62">
                  <c:v>62.95</c:v>
                </c:pt>
                <c:pt idx="63">
                  <c:v>61.92</c:v>
                </c:pt>
                <c:pt idx="64">
                  <c:v>63.02</c:v>
                </c:pt>
                <c:pt idx="65">
                  <c:v>57.86</c:v>
                </c:pt>
                <c:pt idx="66">
                  <c:v>65.679999999999978</c:v>
                </c:pt>
                <c:pt idx="67">
                  <c:v>57.68</c:v>
                </c:pt>
                <c:pt idx="68">
                  <c:v>63.94</c:v>
                </c:pt>
                <c:pt idx="69">
                  <c:v>62.46</c:v>
                </c:pt>
                <c:pt idx="70">
                  <c:v>54.190000000000012</c:v>
                </c:pt>
                <c:pt idx="71">
                  <c:v>65.78</c:v>
                </c:pt>
                <c:pt idx="72">
                  <c:v>53.44</c:v>
                </c:pt>
                <c:pt idx="73">
                  <c:v>63.14</c:v>
                </c:pt>
                <c:pt idx="74">
                  <c:v>56.91</c:v>
                </c:pt>
                <c:pt idx="75">
                  <c:v>67.040000000000006</c:v>
                </c:pt>
                <c:pt idx="76">
                  <c:v>60.53</c:v>
                </c:pt>
                <c:pt idx="77">
                  <c:v>57.160000000000011</c:v>
                </c:pt>
                <c:pt idx="78">
                  <c:v>57.84</c:v>
                </c:pt>
                <c:pt idx="79">
                  <c:v>63.68</c:v>
                </c:pt>
                <c:pt idx="80">
                  <c:v>59</c:v>
                </c:pt>
                <c:pt idx="81">
                  <c:v>55.45</c:v>
                </c:pt>
                <c:pt idx="82">
                  <c:v>57.98</c:v>
                </c:pt>
                <c:pt idx="83">
                  <c:v>55.64</c:v>
                </c:pt>
                <c:pt idx="84">
                  <c:v>58.61</c:v>
                </c:pt>
                <c:pt idx="85">
                  <c:v>60.83</c:v>
                </c:pt>
                <c:pt idx="86">
                  <c:v>64.669999999999973</c:v>
                </c:pt>
                <c:pt idx="87">
                  <c:v>59.8</c:v>
                </c:pt>
                <c:pt idx="88">
                  <c:v>61.190000000000012</c:v>
                </c:pt>
                <c:pt idx="89">
                  <c:v>62.220000000000013</c:v>
                </c:pt>
                <c:pt idx="90">
                  <c:v>63.2</c:v>
                </c:pt>
                <c:pt idx="91">
                  <c:v>63.89</c:v>
                </c:pt>
                <c:pt idx="92">
                  <c:v>63.82</c:v>
                </c:pt>
                <c:pt idx="93">
                  <c:v>60.42</c:v>
                </c:pt>
                <c:pt idx="94">
                  <c:v>65.89</c:v>
                </c:pt>
                <c:pt idx="95">
                  <c:v>61.14</c:v>
                </c:pt>
                <c:pt idx="96">
                  <c:v>65.66</c:v>
                </c:pt>
                <c:pt idx="97">
                  <c:v>63.290000000000013</c:v>
                </c:pt>
                <c:pt idx="98">
                  <c:v>59.03</c:v>
                </c:pt>
                <c:pt idx="99">
                  <c:v>62.91</c:v>
                </c:pt>
                <c:pt idx="100">
                  <c:v>62.44</c:v>
                </c:pt>
                <c:pt idx="101">
                  <c:v>62.48</c:v>
                </c:pt>
                <c:pt idx="102">
                  <c:v>61.6</c:v>
                </c:pt>
                <c:pt idx="103">
                  <c:v>62.36</c:v>
                </c:pt>
                <c:pt idx="104">
                  <c:v>63.09</c:v>
                </c:pt>
                <c:pt idx="105">
                  <c:v>63.05</c:v>
                </c:pt>
                <c:pt idx="106">
                  <c:v>62.27</c:v>
                </c:pt>
                <c:pt idx="107">
                  <c:v>62.43</c:v>
                </c:pt>
                <c:pt idx="108">
                  <c:v>64.239999999999995</c:v>
                </c:pt>
                <c:pt idx="109">
                  <c:v>63.9</c:v>
                </c:pt>
                <c:pt idx="110">
                  <c:v>67.61</c:v>
                </c:pt>
                <c:pt idx="111">
                  <c:v>67.42</c:v>
                </c:pt>
                <c:pt idx="112">
                  <c:v>66.3</c:v>
                </c:pt>
                <c:pt idx="113">
                  <c:v>62.2</c:v>
                </c:pt>
                <c:pt idx="114">
                  <c:v>65.989999999999995</c:v>
                </c:pt>
                <c:pt idx="115">
                  <c:v>62.99</c:v>
                </c:pt>
                <c:pt idx="116">
                  <c:v>67.48</c:v>
                </c:pt>
                <c:pt idx="117">
                  <c:v>66.709999999999994</c:v>
                </c:pt>
                <c:pt idx="118">
                  <c:v>57.32</c:v>
                </c:pt>
                <c:pt idx="119">
                  <c:v>62.81</c:v>
                </c:pt>
                <c:pt idx="120">
                  <c:v>63.48</c:v>
                </c:pt>
                <c:pt idx="121">
                  <c:v>66.959999999999994</c:v>
                </c:pt>
                <c:pt idx="122">
                  <c:v>59.11</c:v>
                </c:pt>
                <c:pt idx="123">
                  <c:v>61.94</c:v>
                </c:pt>
                <c:pt idx="124">
                  <c:v>61.21</c:v>
                </c:pt>
                <c:pt idx="125">
                  <c:v>64.209999999999994</c:v>
                </c:pt>
                <c:pt idx="126">
                  <c:v>69.12</c:v>
                </c:pt>
              </c:numCache>
            </c:numRef>
          </c:yVal>
          <c:smooth val="0"/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x"/>
            <c:size val="7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Sheet1!$K$4:$K$157</c:f>
              <c:numCache>
                <c:formatCode>General</c:formatCode>
                <c:ptCount val="154"/>
                <c:pt idx="0">
                  <c:v>128</c:v>
                </c:pt>
                <c:pt idx="1">
                  <c:v>129</c:v>
                </c:pt>
                <c:pt idx="2">
                  <c:v>130</c:v>
                </c:pt>
                <c:pt idx="3">
                  <c:v>131</c:v>
                </c:pt>
                <c:pt idx="4">
                  <c:v>132</c:v>
                </c:pt>
                <c:pt idx="5">
                  <c:v>133</c:v>
                </c:pt>
                <c:pt idx="6">
                  <c:v>134</c:v>
                </c:pt>
                <c:pt idx="7">
                  <c:v>135</c:v>
                </c:pt>
                <c:pt idx="8">
                  <c:v>136</c:v>
                </c:pt>
                <c:pt idx="9">
                  <c:v>137</c:v>
                </c:pt>
                <c:pt idx="10">
                  <c:v>138</c:v>
                </c:pt>
                <c:pt idx="11">
                  <c:v>139</c:v>
                </c:pt>
                <c:pt idx="12">
                  <c:v>140</c:v>
                </c:pt>
                <c:pt idx="13">
                  <c:v>141</c:v>
                </c:pt>
                <c:pt idx="14">
                  <c:v>142</c:v>
                </c:pt>
                <c:pt idx="15">
                  <c:v>143</c:v>
                </c:pt>
                <c:pt idx="16">
                  <c:v>144</c:v>
                </c:pt>
                <c:pt idx="17">
                  <c:v>145</c:v>
                </c:pt>
                <c:pt idx="18">
                  <c:v>146</c:v>
                </c:pt>
                <c:pt idx="19">
                  <c:v>147</c:v>
                </c:pt>
                <c:pt idx="20">
                  <c:v>148</c:v>
                </c:pt>
                <c:pt idx="21">
                  <c:v>149</c:v>
                </c:pt>
                <c:pt idx="22">
                  <c:v>150</c:v>
                </c:pt>
                <c:pt idx="23">
                  <c:v>151</c:v>
                </c:pt>
                <c:pt idx="24">
                  <c:v>152</c:v>
                </c:pt>
                <c:pt idx="25">
                  <c:v>153</c:v>
                </c:pt>
                <c:pt idx="26">
                  <c:v>154</c:v>
                </c:pt>
                <c:pt idx="27">
                  <c:v>155</c:v>
                </c:pt>
                <c:pt idx="28">
                  <c:v>156</c:v>
                </c:pt>
                <c:pt idx="29">
                  <c:v>157</c:v>
                </c:pt>
                <c:pt idx="30">
                  <c:v>158</c:v>
                </c:pt>
                <c:pt idx="31">
                  <c:v>159</c:v>
                </c:pt>
                <c:pt idx="32">
                  <c:v>160</c:v>
                </c:pt>
                <c:pt idx="33">
                  <c:v>161</c:v>
                </c:pt>
                <c:pt idx="34">
                  <c:v>162</c:v>
                </c:pt>
                <c:pt idx="35">
                  <c:v>163</c:v>
                </c:pt>
                <c:pt idx="36">
                  <c:v>164</c:v>
                </c:pt>
                <c:pt idx="37">
                  <c:v>165</c:v>
                </c:pt>
                <c:pt idx="38">
                  <c:v>166</c:v>
                </c:pt>
                <c:pt idx="39">
                  <c:v>167</c:v>
                </c:pt>
                <c:pt idx="40">
                  <c:v>168</c:v>
                </c:pt>
                <c:pt idx="41">
                  <c:v>169</c:v>
                </c:pt>
                <c:pt idx="42">
                  <c:v>170</c:v>
                </c:pt>
                <c:pt idx="43">
                  <c:v>171</c:v>
                </c:pt>
                <c:pt idx="44">
                  <c:v>172</c:v>
                </c:pt>
                <c:pt idx="45">
                  <c:v>173</c:v>
                </c:pt>
                <c:pt idx="46">
                  <c:v>174</c:v>
                </c:pt>
                <c:pt idx="47">
                  <c:v>175</c:v>
                </c:pt>
                <c:pt idx="48">
                  <c:v>176</c:v>
                </c:pt>
                <c:pt idx="49">
                  <c:v>177</c:v>
                </c:pt>
                <c:pt idx="50">
                  <c:v>178</c:v>
                </c:pt>
                <c:pt idx="51">
                  <c:v>179</c:v>
                </c:pt>
                <c:pt idx="52">
                  <c:v>180</c:v>
                </c:pt>
                <c:pt idx="53">
                  <c:v>181</c:v>
                </c:pt>
                <c:pt idx="54">
                  <c:v>182</c:v>
                </c:pt>
                <c:pt idx="55">
                  <c:v>183</c:v>
                </c:pt>
                <c:pt idx="56">
                  <c:v>184</c:v>
                </c:pt>
                <c:pt idx="57">
                  <c:v>185</c:v>
                </c:pt>
                <c:pt idx="58">
                  <c:v>186</c:v>
                </c:pt>
                <c:pt idx="59">
                  <c:v>187</c:v>
                </c:pt>
                <c:pt idx="60">
                  <c:v>188</c:v>
                </c:pt>
                <c:pt idx="61">
                  <c:v>189</c:v>
                </c:pt>
                <c:pt idx="62">
                  <c:v>190</c:v>
                </c:pt>
                <c:pt idx="63">
                  <c:v>191</c:v>
                </c:pt>
                <c:pt idx="64">
                  <c:v>192</c:v>
                </c:pt>
                <c:pt idx="65">
                  <c:v>193</c:v>
                </c:pt>
                <c:pt idx="66">
                  <c:v>194</c:v>
                </c:pt>
                <c:pt idx="67">
                  <c:v>195</c:v>
                </c:pt>
                <c:pt idx="68">
                  <c:v>196</c:v>
                </c:pt>
                <c:pt idx="69">
                  <c:v>197</c:v>
                </c:pt>
                <c:pt idx="70">
                  <c:v>198</c:v>
                </c:pt>
                <c:pt idx="71">
                  <c:v>199</c:v>
                </c:pt>
                <c:pt idx="72">
                  <c:v>200</c:v>
                </c:pt>
                <c:pt idx="73">
                  <c:v>201</c:v>
                </c:pt>
                <c:pt idx="74">
                  <c:v>202</c:v>
                </c:pt>
                <c:pt idx="75">
                  <c:v>203</c:v>
                </c:pt>
                <c:pt idx="76">
                  <c:v>204</c:v>
                </c:pt>
                <c:pt idx="77">
                  <c:v>205</c:v>
                </c:pt>
                <c:pt idx="78">
                  <c:v>206</c:v>
                </c:pt>
                <c:pt idx="79">
                  <c:v>207</c:v>
                </c:pt>
                <c:pt idx="80">
                  <c:v>208</c:v>
                </c:pt>
                <c:pt idx="81">
                  <c:v>209</c:v>
                </c:pt>
                <c:pt idx="82">
                  <c:v>210</c:v>
                </c:pt>
                <c:pt idx="83">
                  <c:v>211</c:v>
                </c:pt>
                <c:pt idx="84">
                  <c:v>212</c:v>
                </c:pt>
                <c:pt idx="85">
                  <c:v>213</c:v>
                </c:pt>
                <c:pt idx="86">
                  <c:v>214</c:v>
                </c:pt>
                <c:pt idx="87">
                  <c:v>215</c:v>
                </c:pt>
                <c:pt idx="88">
                  <c:v>216</c:v>
                </c:pt>
                <c:pt idx="89">
                  <c:v>217</c:v>
                </c:pt>
                <c:pt idx="90">
                  <c:v>218</c:v>
                </c:pt>
                <c:pt idx="91">
                  <c:v>219</c:v>
                </c:pt>
                <c:pt idx="92">
                  <c:v>220</c:v>
                </c:pt>
                <c:pt idx="93">
                  <c:v>221</c:v>
                </c:pt>
                <c:pt idx="94">
                  <c:v>222</c:v>
                </c:pt>
                <c:pt idx="95">
                  <c:v>223</c:v>
                </c:pt>
                <c:pt idx="96">
                  <c:v>224</c:v>
                </c:pt>
                <c:pt idx="97">
                  <c:v>225</c:v>
                </c:pt>
                <c:pt idx="98">
                  <c:v>226</c:v>
                </c:pt>
                <c:pt idx="99">
                  <c:v>227</c:v>
                </c:pt>
                <c:pt idx="100">
                  <c:v>228</c:v>
                </c:pt>
                <c:pt idx="101">
                  <c:v>229</c:v>
                </c:pt>
                <c:pt idx="102">
                  <c:v>230</c:v>
                </c:pt>
                <c:pt idx="103">
                  <c:v>231</c:v>
                </c:pt>
                <c:pt idx="104">
                  <c:v>232</c:v>
                </c:pt>
                <c:pt idx="105">
                  <c:v>233</c:v>
                </c:pt>
                <c:pt idx="106">
                  <c:v>234</c:v>
                </c:pt>
                <c:pt idx="107">
                  <c:v>235</c:v>
                </c:pt>
                <c:pt idx="108">
                  <c:v>236</c:v>
                </c:pt>
                <c:pt idx="109">
                  <c:v>237</c:v>
                </c:pt>
                <c:pt idx="110">
                  <c:v>238</c:v>
                </c:pt>
                <c:pt idx="111">
                  <c:v>239</c:v>
                </c:pt>
                <c:pt idx="112">
                  <c:v>240</c:v>
                </c:pt>
                <c:pt idx="113">
                  <c:v>241</c:v>
                </c:pt>
                <c:pt idx="114">
                  <c:v>242</c:v>
                </c:pt>
                <c:pt idx="115">
                  <c:v>243</c:v>
                </c:pt>
                <c:pt idx="116">
                  <c:v>244</c:v>
                </c:pt>
                <c:pt idx="117">
                  <c:v>245</c:v>
                </c:pt>
                <c:pt idx="118">
                  <c:v>246</c:v>
                </c:pt>
                <c:pt idx="119">
                  <c:v>247</c:v>
                </c:pt>
                <c:pt idx="120">
                  <c:v>248</c:v>
                </c:pt>
                <c:pt idx="121">
                  <c:v>249</c:v>
                </c:pt>
                <c:pt idx="122">
                  <c:v>250</c:v>
                </c:pt>
                <c:pt idx="123">
                  <c:v>251</c:v>
                </c:pt>
                <c:pt idx="124">
                  <c:v>252</c:v>
                </c:pt>
                <c:pt idx="125">
                  <c:v>253</c:v>
                </c:pt>
                <c:pt idx="126">
                  <c:v>254</c:v>
                </c:pt>
                <c:pt idx="127">
                  <c:v>255</c:v>
                </c:pt>
                <c:pt idx="128">
                  <c:v>256</c:v>
                </c:pt>
                <c:pt idx="129">
                  <c:v>257</c:v>
                </c:pt>
                <c:pt idx="130">
                  <c:v>258</c:v>
                </c:pt>
                <c:pt idx="131">
                  <c:v>259</c:v>
                </c:pt>
                <c:pt idx="132">
                  <c:v>260</c:v>
                </c:pt>
                <c:pt idx="133">
                  <c:v>261</c:v>
                </c:pt>
                <c:pt idx="134">
                  <c:v>262</c:v>
                </c:pt>
                <c:pt idx="135">
                  <c:v>263</c:v>
                </c:pt>
                <c:pt idx="136">
                  <c:v>264</c:v>
                </c:pt>
                <c:pt idx="137">
                  <c:v>265</c:v>
                </c:pt>
                <c:pt idx="138">
                  <c:v>266</c:v>
                </c:pt>
                <c:pt idx="139">
                  <c:v>267</c:v>
                </c:pt>
                <c:pt idx="140">
                  <c:v>268</c:v>
                </c:pt>
                <c:pt idx="141">
                  <c:v>269</c:v>
                </c:pt>
                <c:pt idx="142">
                  <c:v>270</c:v>
                </c:pt>
                <c:pt idx="143">
                  <c:v>271</c:v>
                </c:pt>
                <c:pt idx="144">
                  <c:v>272</c:v>
                </c:pt>
                <c:pt idx="145">
                  <c:v>273</c:v>
                </c:pt>
                <c:pt idx="146">
                  <c:v>274</c:v>
                </c:pt>
                <c:pt idx="147">
                  <c:v>275</c:v>
                </c:pt>
                <c:pt idx="148">
                  <c:v>276</c:v>
                </c:pt>
                <c:pt idx="149">
                  <c:v>277</c:v>
                </c:pt>
                <c:pt idx="150">
                  <c:v>278</c:v>
                </c:pt>
                <c:pt idx="151">
                  <c:v>279</c:v>
                </c:pt>
                <c:pt idx="152">
                  <c:v>280</c:v>
                </c:pt>
                <c:pt idx="153">
                  <c:v>281</c:v>
                </c:pt>
              </c:numCache>
            </c:numRef>
          </c:xVal>
          <c:yVal>
            <c:numRef>
              <c:f>Sheet1!$L$4:$L$157</c:f>
              <c:numCache>
                <c:formatCode>General</c:formatCode>
                <c:ptCount val="154"/>
                <c:pt idx="0">
                  <c:v>46.91</c:v>
                </c:pt>
                <c:pt idx="1">
                  <c:v>48.77</c:v>
                </c:pt>
                <c:pt idx="2">
                  <c:v>49.67</c:v>
                </c:pt>
                <c:pt idx="3">
                  <c:v>49.660000000000011</c:v>
                </c:pt>
                <c:pt idx="4">
                  <c:v>45.160000000000011</c:v>
                </c:pt>
                <c:pt idx="5">
                  <c:v>47.720000000000013</c:v>
                </c:pt>
                <c:pt idx="6">
                  <c:v>49.41</c:v>
                </c:pt>
                <c:pt idx="7">
                  <c:v>53.620000000000012</c:v>
                </c:pt>
                <c:pt idx="8">
                  <c:v>47.8</c:v>
                </c:pt>
                <c:pt idx="9">
                  <c:v>46.32</c:v>
                </c:pt>
                <c:pt idx="10">
                  <c:v>46.82</c:v>
                </c:pt>
                <c:pt idx="11">
                  <c:v>46.99</c:v>
                </c:pt>
                <c:pt idx="12">
                  <c:v>59.96</c:v>
                </c:pt>
                <c:pt idx="13">
                  <c:v>52.690000000000012</c:v>
                </c:pt>
                <c:pt idx="14">
                  <c:v>59.18</c:v>
                </c:pt>
                <c:pt idx="15">
                  <c:v>57.64</c:v>
                </c:pt>
                <c:pt idx="16">
                  <c:v>58.01</c:v>
                </c:pt>
                <c:pt idx="17">
                  <c:v>59.39</c:v>
                </c:pt>
                <c:pt idx="18">
                  <c:v>52.88</c:v>
                </c:pt>
                <c:pt idx="19">
                  <c:v>53.57</c:v>
                </c:pt>
                <c:pt idx="20">
                  <c:v>51.83</c:v>
                </c:pt>
                <c:pt idx="21">
                  <c:v>59.24</c:v>
                </c:pt>
                <c:pt idx="22">
                  <c:v>59.92</c:v>
                </c:pt>
                <c:pt idx="23">
                  <c:v>47.17</c:v>
                </c:pt>
                <c:pt idx="24">
                  <c:v>55.15</c:v>
                </c:pt>
                <c:pt idx="25">
                  <c:v>53.24</c:v>
                </c:pt>
                <c:pt idx="26">
                  <c:v>53.3</c:v>
                </c:pt>
                <c:pt idx="27">
                  <c:v>54.82</c:v>
                </c:pt>
                <c:pt idx="28">
                  <c:v>58.160000000000011</c:v>
                </c:pt>
                <c:pt idx="29">
                  <c:v>47.38</c:v>
                </c:pt>
                <c:pt idx="30">
                  <c:v>50.14</c:v>
                </c:pt>
                <c:pt idx="31">
                  <c:v>54.11</c:v>
                </c:pt>
                <c:pt idx="32">
                  <c:v>52.98</c:v>
                </c:pt>
                <c:pt idx="33">
                  <c:v>58.13</c:v>
                </c:pt>
                <c:pt idx="34">
                  <c:v>48.13</c:v>
                </c:pt>
                <c:pt idx="35">
                  <c:v>47.77</c:v>
                </c:pt>
                <c:pt idx="36">
                  <c:v>54.44</c:v>
                </c:pt>
                <c:pt idx="37">
                  <c:v>51.63</c:v>
                </c:pt>
                <c:pt idx="38">
                  <c:v>54.65</c:v>
                </c:pt>
                <c:pt idx="39">
                  <c:v>55.09</c:v>
                </c:pt>
                <c:pt idx="40">
                  <c:v>56.91</c:v>
                </c:pt>
                <c:pt idx="41">
                  <c:v>52.44</c:v>
                </c:pt>
                <c:pt idx="42">
                  <c:v>50.89</c:v>
                </c:pt>
                <c:pt idx="43">
                  <c:v>54.94</c:v>
                </c:pt>
                <c:pt idx="44">
                  <c:v>53.220000000000013</c:v>
                </c:pt>
                <c:pt idx="45">
                  <c:v>49.160000000000011</c:v>
                </c:pt>
                <c:pt idx="46">
                  <c:v>53.33</c:v>
                </c:pt>
                <c:pt idx="47">
                  <c:v>48.27</c:v>
                </c:pt>
                <c:pt idx="48">
                  <c:v>52.86</c:v>
                </c:pt>
                <c:pt idx="49">
                  <c:v>52.48</c:v>
                </c:pt>
                <c:pt idx="50">
                  <c:v>51.230000000000011</c:v>
                </c:pt>
                <c:pt idx="51">
                  <c:v>50.660000000000011</c:v>
                </c:pt>
                <c:pt idx="52">
                  <c:v>49.1</c:v>
                </c:pt>
                <c:pt idx="53">
                  <c:v>51.160000000000011</c:v>
                </c:pt>
                <c:pt idx="54">
                  <c:v>53.95</c:v>
                </c:pt>
                <c:pt idx="55">
                  <c:v>53.760000000000012</c:v>
                </c:pt>
                <c:pt idx="56">
                  <c:v>53.48</c:v>
                </c:pt>
                <c:pt idx="57">
                  <c:v>50.39</c:v>
                </c:pt>
                <c:pt idx="58">
                  <c:v>51.37</c:v>
                </c:pt>
                <c:pt idx="59">
                  <c:v>54.11</c:v>
                </c:pt>
                <c:pt idx="60">
                  <c:v>60.4</c:v>
                </c:pt>
                <c:pt idx="61">
                  <c:v>55.290000000000013</c:v>
                </c:pt>
                <c:pt idx="62">
                  <c:v>50.46</c:v>
                </c:pt>
                <c:pt idx="63">
                  <c:v>49.74</c:v>
                </c:pt>
                <c:pt idx="64">
                  <c:v>53.65</c:v>
                </c:pt>
                <c:pt idx="65">
                  <c:v>52.5</c:v>
                </c:pt>
                <c:pt idx="66">
                  <c:v>53.36</c:v>
                </c:pt>
                <c:pt idx="67">
                  <c:v>53.98</c:v>
                </c:pt>
                <c:pt idx="68">
                  <c:v>52.32</c:v>
                </c:pt>
                <c:pt idx="69">
                  <c:v>51.64</c:v>
                </c:pt>
                <c:pt idx="70">
                  <c:v>48.43</c:v>
                </c:pt>
                <c:pt idx="71">
                  <c:v>53.39</c:v>
                </c:pt>
                <c:pt idx="72">
                  <c:v>47.59</c:v>
                </c:pt>
                <c:pt idx="73">
                  <c:v>47</c:v>
                </c:pt>
                <c:pt idx="74">
                  <c:v>44.3</c:v>
                </c:pt>
                <c:pt idx="75">
                  <c:v>47.1</c:v>
                </c:pt>
                <c:pt idx="76">
                  <c:v>52.24</c:v>
                </c:pt>
                <c:pt idx="77">
                  <c:v>51.33</c:v>
                </c:pt>
                <c:pt idx="78">
                  <c:v>52.33</c:v>
                </c:pt>
                <c:pt idx="79">
                  <c:v>49.14</c:v>
                </c:pt>
                <c:pt idx="80">
                  <c:v>52.57</c:v>
                </c:pt>
                <c:pt idx="81">
                  <c:v>49.21</c:v>
                </c:pt>
                <c:pt idx="82">
                  <c:v>48.08</c:v>
                </c:pt>
                <c:pt idx="83">
                  <c:v>55.99</c:v>
                </c:pt>
                <c:pt idx="84">
                  <c:v>52.620000000000012</c:v>
                </c:pt>
                <c:pt idx="85">
                  <c:v>58.32</c:v>
                </c:pt>
                <c:pt idx="86">
                  <c:v>56.49</c:v>
                </c:pt>
                <c:pt idx="87">
                  <c:v>55.99</c:v>
                </c:pt>
                <c:pt idx="88">
                  <c:v>51.51</c:v>
                </c:pt>
                <c:pt idx="89">
                  <c:v>52.64</c:v>
                </c:pt>
                <c:pt idx="90">
                  <c:v>48.48</c:v>
                </c:pt>
                <c:pt idx="91">
                  <c:v>52.52</c:v>
                </c:pt>
                <c:pt idx="92">
                  <c:v>46.71</c:v>
                </c:pt>
                <c:pt idx="93">
                  <c:v>45.48</c:v>
                </c:pt>
                <c:pt idx="94">
                  <c:v>55.01</c:v>
                </c:pt>
                <c:pt idx="95">
                  <c:v>54.21</c:v>
                </c:pt>
                <c:pt idx="96">
                  <c:v>52.38</c:v>
                </c:pt>
                <c:pt idx="97">
                  <c:v>54.06</c:v>
                </c:pt>
                <c:pt idx="98">
                  <c:v>54.1</c:v>
                </c:pt>
                <c:pt idx="99">
                  <c:v>50.97</c:v>
                </c:pt>
                <c:pt idx="100">
                  <c:v>50.68</c:v>
                </c:pt>
                <c:pt idx="101">
                  <c:v>52.07</c:v>
                </c:pt>
                <c:pt idx="102">
                  <c:v>57.4</c:v>
                </c:pt>
                <c:pt idx="103">
                  <c:v>58.620000000000012</c:v>
                </c:pt>
                <c:pt idx="104">
                  <c:v>51.99</c:v>
                </c:pt>
                <c:pt idx="105">
                  <c:v>46.03</c:v>
                </c:pt>
                <c:pt idx="106">
                  <c:v>58.2</c:v>
                </c:pt>
                <c:pt idx="107">
                  <c:v>55.14</c:v>
                </c:pt>
                <c:pt idx="108">
                  <c:v>60.87</c:v>
                </c:pt>
                <c:pt idx="109">
                  <c:v>51.6</c:v>
                </c:pt>
                <c:pt idx="110">
                  <c:v>52.15</c:v>
                </c:pt>
                <c:pt idx="111">
                  <c:v>53.42</c:v>
                </c:pt>
                <c:pt idx="112">
                  <c:v>49.5</c:v>
                </c:pt>
                <c:pt idx="113">
                  <c:v>50.82</c:v>
                </c:pt>
                <c:pt idx="114">
                  <c:v>52.07</c:v>
                </c:pt>
                <c:pt idx="115">
                  <c:v>52.660000000000011</c:v>
                </c:pt>
                <c:pt idx="116">
                  <c:v>54.53</c:v>
                </c:pt>
                <c:pt idx="117">
                  <c:v>52.49</c:v>
                </c:pt>
                <c:pt idx="118">
                  <c:v>53.230000000000011</c:v>
                </c:pt>
                <c:pt idx="119">
                  <c:v>51.02</c:v>
                </c:pt>
                <c:pt idx="120">
                  <c:v>54.41</c:v>
                </c:pt>
                <c:pt idx="121">
                  <c:v>56.96</c:v>
                </c:pt>
                <c:pt idx="122">
                  <c:v>60.59</c:v>
                </c:pt>
                <c:pt idx="123">
                  <c:v>57.18</c:v>
                </c:pt>
                <c:pt idx="124">
                  <c:v>56.54</c:v>
                </c:pt>
                <c:pt idx="125">
                  <c:v>64.38</c:v>
                </c:pt>
                <c:pt idx="126">
                  <c:v>57.43</c:v>
                </c:pt>
                <c:pt idx="127">
                  <c:v>51.1</c:v>
                </c:pt>
                <c:pt idx="128">
                  <c:v>56.36</c:v>
                </c:pt>
                <c:pt idx="129">
                  <c:v>52.89</c:v>
                </c:pt>
                <c:pt idx="130">
                  <c:v>51.92</c:v>
                </c:pt>
                <c:pt idx="131">
                  <c:v>51.85</c:v>
                </c:pt>
                <c:pt idx="132">
                  <c:v>56.31</c:v>
                </c:pt>
                <c:pt idx="133">
                  <c:v>58.94</c:v>
                </c:pt>
                <c:pt idx="134">
                  <c:v>59.91</c:v>
                </c:pt>
                <c:pt idx="135">
                  <c:v>64.28</c:v>
                </c:pt>
                <c:pt idx="136">
                  <c:v>51.88</c:v>
                </c:pt>
                <c:pt idx="137">
                  <c:v>51.57</c:v>
                </c:pt>
                <c:pt idx="138">
                  <c:v>54.35</c:v>
                </c:pt>
                <c:pt idx="139">
                  <c:v>60.28</c:v>
                </c:pt>
                <c:pt idx="140">
                  <c:v>60.43</c:v>
                </c:pt>
                <c:pt idx="141">
                  <c:v>63.02</c:v>
                </c:pt>
                <c:pt idx="142">
                  <c:v>59.93</c:v>
                </c:pt>
                <c:pt idx="143">
                  <c:v>56.27</c:v>
                </c:pt>
                <c:pt idx="144">
                  <c:v>54.160000000000011</c:v>
                </c:pt>
                <c:pt idx="145">
                  <c:v>53.75</c:v>
                </c:pt>
                <c:pt idx="146">
                  <c:v>61.32</c:v>
                </c:pt>
                <c:pt idx="147">
                  <c:v>55.67</c:v>
                </c:pt>
                <c:pt idx="148">
                  <c:v>60.37</c:v>
                </c:pt>
                <c:pt idx="149">
                  <c:v>49.14</c:v>
                </c:pt>
                <c:pt idx="150">
                  <c:v>52.07</c:v>
                </c:pt>
                <c:pt idx="151">
                  <c:v>54.45</c:v>
                </c:pt>
                <c:pt idx="152">
                  <c:v>58.6</c:v>
                </c:pt>
                <c:pt idx="153">
                  <c:v>56.35</c:v>
                </c:pt>
              </c:numCache>
            </c:numRef>
          </c:yVal>
          <c:smooth val="0"/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triangle"/>
            <c:size val="8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Sheet1!$P$4:$P$59</c:f>
              <c:numCache>
                <c:formatCode>General</c:formatCode>
                <c:ptCount val="56"/>
                <c:pt idx="0">
                  <c:v>282</c:v>
                </c:pt>
                <c:pt idx="1">
                  <c:v>283</c:v>
                </c:pt>
                <c:pt idx="2">
                  <c:v>284</c:v>
                </c:pt>
                <c:pt idx="3">
                  <c:v>285</c:v>
                </c:pt>
                <c:pt idx="4">
                  <c:v>286</c:v>
                </c:pt>
                <c:pt idx="5">
                  <c:v>287</c:v>
                </c:pt>
                <c:pt idx="6">
                  <c:v>288</c:v>
                </c:pt>
                <c:pt idx="7">
                  <c:v>289</c:v>
                </c:pt>
                <c:pt idx="8">
                  <c:v>290</c:v>
                </c:pt>
                <c:pt idx="9">
                  <c:v>291</c:v>
                </c:pt>
                <c:pt idx="10">
                  <c:v>292</c:v>
                </c:pt>
                <c:pt idx="11">
                  <c:v>293</c:v>
                </c:pt>
                <c:pt idx="12">
                  <c:v>294</c:v>
                </c:pt>
                <c:pt idx="13">
                  <c:v>295</c:v>
                </c:pt>
                <c:pt idx="14">
                  <c:v>296</c:v>
                </c:pt>
                <c:pt idx="15">
                  <c:v>297</c:v>
                </c:pt>
                <c:pt idx="16">
                  <c:v>298</c:v>
                </c:pt>
                <c:pt idx="17">
                  <c:v>299</c:v>
                </c:pt>
                <c:pt idx="18">
                  <c:v>300</c:v>
                </c:pt>
                <c:pt idx="19">
                  <c:v>301</c:v>
                </c:pt>
                <c:pt idx="20">
                  <c:v>302</c:v>
                </c:pt>
                <c:pt idx="21">
                  <c:v>303</c:v>
                </c:pt>
                <c:pt idx="22">
                  <c:v>304</c:v>
                </c:pt>
                <c:pt idx="23">
                  <c:v>305</c:v>
                </c:pt>
                <c:pt idx="24">
                  <c:v>306</c:v>
                </c:pt>
                <c:pt idx="25">
                  <c:v>307</c:v>
                </c:pt>
                <c:pt idx="26">
                  <c:v>308</c:v>
                </c:pt>
                <c:pt idx="27">
                  <c:v>309</c:v>
                </c:pt>
                <c:pt idx="28">
                  <c:v>310</c:v>
                </c:pt>
                <c:pt idx="29">
                  <c:v>311</c:v>
                </c:pt>
                <c:pt idx="30">
                  <c:v>312</c:v>
                </c:pt>
                <c:pt idx="31">
                  <c:v>313</c:v>
                </c:pt>
                <c:pt idx="32">
                  <c:v>314</c:v>
                </c:pt>
                <c:pt idx="33">
                  <c:v>315</c:v>
                </c:pt>
                <c:pt idx="34">
                  <c:v>316</c:v>
                </c:pt>
                <c:pt idx="35">
                  <c:v>317</c:v>
                </c:pt>
                <c:pt idx="36">
                  <c:v>318</c:v>
                </c:pt>
                <c:pt idx="37">
                  <c:v>319</c:v>
                </c:pt>
                <c:pt idx="38">
                  <c:v>320</c:v>
                </c:pt>
                <c:pt idx="39">
                  <c:v>321</c:v>
                </c:pt>
                <c:pt idx="40">
                  <c:v>322</c:v>
                </c:pt>
                <c:pt idx="41">
                  <c:v>323</c:v>
                </c:pt>
                <c:pt idx="42">
                  <c:v>324</c:v>
                </c:pt>
                <c:pt idx="43">
                  <c:v>325</c:v>
                </c:pt>
                <c:pt idx="44">
                  <c:v>326</c:v>
                </c:pt>
                <c:pt idx="45">
                  <c:v>327</c:v>
                </c:pt>
                <c:pt idx="46">
                  <c:v>328</c:v>
                </c:pt>
                <c:pt idx="47">
                  <c:v>329</c:v>
                </c:pt>
                <c:pt idx="48">
                  <c:v>330</c:v>
                </c:pt>
                <c:pt idx="49">
                  <c:v>331</c:v>
                </c:pt>
                <c:pt idx="50">
                  <c:v>332</c:v>
                </c:pt>
                <c:pt idx="51">
                  <c:v>333</c:v>
                </c:pt>
                <c:pt idx="52">
                  <c:v>334</c:v>
                </c:pt>
                <c:pt idx="53">
                  <c:v>335</c:v>
                </c:pt>
                <c:pt idx="54">
                  <c:v>336</c:v>
                </c:pt>
                <c:pt idx="55">
                  <c:v>337</c:v>
                </c:pt>
              </c:numCache>
            </c:numRef>
          </c:xVal>
          <c:yVal>
            <c:numRef>
              <c:f>Sheet1!$Q$4:$Q$59</c:f>
              <c:numCache>
                <c:formatCode>General</c:formatCode>
                <c:ptCount val="56"/>
                <c:pt idx="0">
                  <c:v>56.46</c:v>
                </c:pt>
                <c:pt idx="1">
                  <c:v>56.91</c:v>
                </c:pt>
                <c:pt idx="2">
                  <c:v>56.83</c:v>
                </c:pt>
                <c:pt idx="3">
                  <c:v>49.56</c:v>
                </c:pt>
                <c:pt idx="4">
                  <c:v>51.89</c:v>
                </c:pt>
                <c:pt idx="5">
                  <c:v>50.220000000000013</c:v>
                </c:pt>
                <c:pt idx="6">
                  <c:v>53.39</c:v>
                </c:pt>
                <c:pt idx="7">
                  <c:v>54.5</c:v>
                </c:pt>
                <c:pt idx="8">
                  <c:v>53.08</c:v>
                </c:pt>
                <c:pt idx="9">
                  <c:v>47.56</c:v>
                </c:pt>
                <c:pt idx="10">
                  <c:v>55.3</c:v>
                </c:pt>
                <c:pt idx="11">
                  <c:v>54.97</c:v>
                </c:pt>
                <c:pt idx="12">
                  <c:v>57.230000000000011</c:v>
                </c:pt>
                <c:pt idx="13">
                  <c:v>50.620000000000012</c:v>
                </c:pt>
                <c:pt idx="14">
                  <c:v>50.53</c:v>
                </c:pt>
                <c:pt idx="15">
                  <c:v>50.71</c:v>
                </c:pt>
                <c:pt idx="16">
                  <c:v>54.2</c:v>
                </c:pt>
                <c:pt idx="17">
                  <c:v>53.99</c:v>
                </c:pt>
                <c:pt idx="18">
                  <c:v>54.31</c:v>
                </c:pt>
                <c:pt idx="19">
                  <c:v>56.99</c:v>
                </c:pt>
                <c:pt idx="20">
                  <c:v>53.37</c:v>
                </c:pt>
                <c:pt idx="21">
                  <c:v>55.09</c:v>
                </c:pt>
                <c:pt idx="22">
                  <c:v>49.18</c:v>
                </c:pt>
                <c:pt idx="23">
                  <c:v>51.91</c:v>
                </c:pt>
                <c:pt idx="24">
                  <c:v>55.7</c:v>
                </c:pt>
                <c:pt idx="25">
                  <c:v>52.77</c:v>
                </c:pt>
                <c:pt idx="26">
                  <c:v>49.68</c:v>
                </c:pt>
                <c:pt idx="27">
                  <c:v>47.93</c:v>
                </c:pt>
                <c:pt idx="28">
                  <c:v>46.47</c:v>
                </c:pt>
                <c:pt idx="29">
                  <c:v>50.24</c:v>
                </c:pt>
                <c:pt idx="30">
                  <c:v>54.48</c:v>
                </c:pt>
                <c:pt idx="31">
                  <c:v>49.13</c:v>
                </c:pt>
                <c:pt idx="32">
                  <c:v>51.1</c:v>
                </c:pt>
                <c:pt idx="33">
                  <c:v>56.03</c:v>
                </c:pt>
                <c:pt idx="34">
                  <c:v>58.36</c:v>
                </c:pt>
                <c:pt idx="35">
                  <c:v>49.68</c:v>
                </c:pt>
                <c:pt idx="36">
                  <c:v>55.47</c:v>
                </c:pt>
                <c:pt idx="37">
                  <c:v>52.52</c:v>
                </c:pt>
                <c:pt idx="38">
                  <c:v>51.91</c:v>
                </c:pt>
                <c:pt idx="39">
                  <c:v>55.02</c:v>
                </c:pt>
                <c:pt idx="40">
                  <c:v>52.760000000000012</c:v>
                </c:pt>
                <c:pt idx="41">
                  <c:v>56.01</c:v>
                </c:pt>
                <c:pt idx="42">
                  <c:v>56.28</c:v>
                </c:pt>
                <c:pt idx="43">
                  <c:v>52.7</c:v>
                </c:pt>
                <c:pt idx="44">
                  <c:v>55.91</c:v>
                </c:pt>
                <c:pt idx="45">
                  <c:v>58.15</c:v>
                </c:pt>
                <c:pt idx="46">
                  <c:v>55.59</c:v>
                </c:pt>
                <c:pt idx="47">
                  <c:v>59.660000000000011</c:v>
                </c:pt>
                <c:pt idx="48">
                  <c:v>61.730000000000011</c:v>
                </c:pt>
                <c:pt idx="49">
                  <c:v>58.65</c:v>
                </c:pt>
                <c:pt idx="50">
                  <c:v>62.11</c:v>
                </c:pt>
                <c:pt idx="51">
                  <c:v>53.02</c:v>
                </c:pt>
                <c:pt idx="52">
                  <c:v>59.71</c:v>
                </c:pt>
                <c:pt idx="53">
                  <c:v>56.54</c:v>
                </c:pt>
                <c:pt idx="54">
                  <c:v>58.98</c:v>
                </c:pt>
                <c:pt idx="55">
                  <c:v>57.760000000000012</c:v>
                </c:pt>
              </c:numCache>
            </c:numRef>
          </c:yVal>
          <c:smooth val="0"/>
        </c:ser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x"/>
            <c:size val="7"/>
            <c:spPr>
              <a:noFill/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Sheet1!$U$4:$U$84</c:f>
              <c:numCache>
                <c:formatCode>General</c:formatCode>
                <c:ptCount val="81"/>
                <c:pt idx="0">
                  <c:v>338</c:v>
                </c:pt>
                <c:pt idx="1">
                  <c:v>339</c:v>
                </c:pt>
                <c:pt idx="2">
                  <c:v>340</c:v>
                </c:pt>
                <c:pt idx="3">
                  <c:v>341</c:v>
                </c:pt>
                <c:pt idx="4">
                  <c:v>342</c:v>
                </c:pt>
                <c:pt idx="5">
                  <c:v>343</c:v>
                </c:pt>
                <c:pt idx="6">
                  <c:v>344</c:v>
                </c:pt>
                <c:pt idx="7">
                  <c:v>345</c:v>
                </c:pt>
                <c:pt idx="8">
                  <c:v>346</c:v>
                </c:pt>
                <c:pt idx="9">
                  <c:v>347</c:v>
                </c:pt>
                <c:pt idx="10">
                  <c:v>348</c:v>
                </c:pt>
                <c:pt idx="11">
                  <c:v>349</c:v>
                </c:pt>
                <c:pt idx="12">
                  <c:v>350</c:v>
                </c:pt>
                <c:pt idx="13">
                  <c:v>351</c:v>
                </c:pt>
                <c:pt idx="14">
                  <c:v>352</c:v>
                </c:pt>
                <c:pt idx="15">
                  <c:v>353</c:v>
                </c:pt>
                <c:pt idx="16">
                  <c:v>354</c:v>
                </c:pt>
                <c:pt idx="17">
                  <c:v>355</c:v>
                </c:pt>
                <c:pt idx="18">
                  <c:v>356</c:v>
                </c:pt>
                <c:pt idx="19">
                  <c:v>357</c:v>
                </c:pt>
                <c:pt idx="20">
                  <c:v>358</c:v>
                </c:pt>
                <c:pt idx="21">
                  <c:v>359</c:v>
                </c:pt>
                <c:pt idx="22">
                  <c:v>360</c:v>
                </c:pt>
                <c:pt idx="23">
                  <c:v>361</c:v>
                </c:pt>
                <c:pt idx="24">
                  <c:v>362</c:v>
                </c:pt>
                <c:pt idx="25">
                  <c:v>363</c:v>
                </c:pt>
                <c:pt idx="26">
                  <c:v>364</c:v>
                </c:pt>
                <c:pt idx="27">
                  <c:v>365</c:v>
                </c:pt>
                <c:pt idx="28">
                  <c:v>366</c:v>
                </c:pt>
                <c:pt idx="29">
                  <c:v>367</c:v>
                </c:pt>
                <c:pt idx="30">
                  <c:v>368</c:v>
                </c:pt>
                <c:pt idx="31">
                  <c:v>369</c:v>
                </c:pt>
                <c:pt idx="32">
                  <c:v>370</c:v>
                </c:pt>
                <c:pt idx="33">
                  <c:v>371</c:v>
                </c:pt>
                <c:pt idx="34">
                  <c:v>372</c:v>
                </c:pt>
                <c:pt idx="35">
                  <c:v>373</c:v>
                </c:pt>
                <c:pt idx="36">
                  <c:v>374</c:v>
                </c:pt>
                <c:pt idx="37">
                  <c:v>375</c:v>
                </c:pt>
                <c:pt idx="38">
                  <c:v>376</c:v>
                </c:pt>
                <c:pt idx="39">
                  <c:v>377</c:v>
                </c:pt>
                <c:pt idx="40">
                  <c:v>378</c:v>
                </c:pt>
                <c:pt idx="41">
                  <c:v>379</c:v>
                </c:pt>
                <c:pt idx="42">
                  <c:v>380</c:v>
                </c:pt>
                <c:pt idx="43">
                  <c:v>381</c:v>
                </c:pt>
                <c:pt idx="44">
                  <c:v>382</c:v>
                </c:pt>
                <c:pt idx="45">
                  <c:v>383</c:v>
                </c:pt>
                <c:pt idx="46">
                  <c:v>384</c:v>
                </c:pt>
                <c:pt idx="47">
                  <c:v>385</c:v>
                </c:pt>
                <c:pt idx="48">
                  <c:v>386</c:v>
                </c:pt>
                <c:pt idx="49">
                  <c:v>387</c:v>
                </c:pt>
                <c:pt idx="50">
                  <c:v>388</c:v>
                </c:pt>
                <c:pt idx="51">
                  <c:v>389</c:v>
                </c:pt>
                <c:pt idx="52">
                  <c:v>390</c:v>
                </c:pt>
                <c:pt idx="53">
                  <c:v>391</c:v>
                </c:pt>
                <c:pt idx="54">
                  <c:v>392</c:v>
                </c:pt>
                <c:pt idx="55">
                  <c:v>393</c:v>
                </c:pt>
                <c:pt idx="56">
                  <c:v>394</c:v>
                </c:pt>
                <c:pt idx="57">
                  <c:v>395</c:v>
                </c:pt>
                <c:pt idx="58">
                  <c:v>396</c:v>
                </c:pt>
                <c:pt idx="59">
                  <c:v>397</c:v>
                </c:pt>
                <c:pt idx="60">
                  <c:v>398</c:v>
                </c:pt>
                <c:pt idx="61">
                  <c:v>399</c:v>
                </c:pt>
                <c:pt idx="62">
                  <c:v>400</c:v>
                </c:pt>
                <c:pt idx="63">
                  <c:v>401</c:v>
                </c:pt>
                <c:pt idx="64">
                  <c:v>402</c:v>
                </c:pt>
                <c:pt idx="65">
                  <c:v>403</c:v>
                </c:pt>
                <c:pt idx="66">
                  <c:v>404</c:v>
                </c:pt>
                <c:pt idx="67">
                  <c:v>405</c:v>
                </c:pt>
                <c:pt idx="68">
                  <c:v>406</c:v>
                </c:pt>
                <c:pt idx="69">
                  <c:v>407</c:v>
                </c:pt>
                <c:pt idx="70">
                  <c:v>408</c:v>
                </c:pt>
                <c:pt idx="71">
                  <c:v>409</c:v>
                </c:pt>
                <c:pt idx="72">
                  <c:v>410</c:v>
                </c:pt>
                <c:pt idx="73">
                  <c:v>411</c:v>
                </c:pt>
                <c:pt idx="74">
                  <c:v>412</c:v>
                </c:pt>
                <c:pt idx="75">
                  <c:v>413</c:v>
                </c:pt>
                <c:pt idx="76">
                  <c:v>414</c:v>
                </c:pt>
                <c:pt idx="77">
                  <c:v>415</c:v>
                </c:pt>
                <c:pt idx="78">
                  <c:v>416</c:v>
                </c:pt>
                <c:pt idx="79">
                  <c:v>417</c:v>
                </c:pt>
                <c:pt idx="80">
                  <c:v>418</c:v>
                </c:pt>
              </c:numCache>
            </c:numRef>
          </c:xVal>
          <c:yVal>
            <c:numRef>
              <c:f>Sheet1!$V$4:$V$84</c:f>
              <c:numCache>
                <c:formatCode>General</c:formatCode>
                <c:ptCount val="81"/>
                <c:pt idx="0">
                  <c:v>50.58</c:v>
                </c:pt>
                <c:pt idx="1">
                  <c:v>50.38</c:v>
                </c:pt>
                <c:pt idx="2">
                  <c:v>49.44</c:v>
                </c:pt>
                <c:pt idx="3">
                  <c:v>50.260000000000012</c:v>
                </c:pt>
                <c:pt idx="4">
                  <c:v>53.3</c:v>
                </c:pt>
                <c:pt idx="5">
                  <c:v>51.32</c:v>
                </c:pt>
                <c:pt idx="6">
                  <c:v>49.160000000000011</c:v>
                </c:pt>
                <c:pt idx="7">
                  <c:v>49.74</c:v>
                </c:pt>
                <c:pt idx="8">
                  <c:v>51.02</c:v>
                </c:pt>
                <c:pt idx="9">
                  <c:v>49.21</c:v>
                </c:pt>
                <c:pt idx="10">
                  <c:v>50.46</c:v>
                </c:pt>
                <c:pt idx="11">
                  <c:v>51.58</c:v>
                </c:pt>
                <c:pt idx="12">
                  <c:v>52.03</c:v>
                </c:pt>
                <c:pt idx="13">
                  <c:v>51.14</c:v>
                </c:pt>
                <c:pt idx="14">
                  <c:v>47.220000000000013</c:v>
                </c:pt>
                <c:pt idx="15">
                  <c:v>50.96</c:v>
                </c:pt>
                <c:pt idx="16">
                  <c:v>50.36</c:v>
                </c:pt>
                <c:pt idx="17">
                  <c:v>50.86</c:v>
                </c:pt>
                <c:pt idx="18">
                  <c:v>52.82</c:v>
                </c:pt>
                <c:pt idx="19">
                  <c:v>48.7</c:v>
                </c:pt>
                <c:pt idx="20">
                  <c:v>55.09</c:v>
                </c:pt>
                <c:pt idx="21">
                  <c:v>52.760000000000012</c:v>
                </c:pt>
                <c:pt idx="22">
                  <c:v>51.51</c:v>
                </c:pt>
                <c:pt idx="23">
                  <c:v>52.21</c:v>
                </c:pt>
                <c:pt idx="24">
                  <c:v>47.44</c:v>
                </c:pt>
                <c:pt idx="25">
                  <c:v>51.54</c:v>
                </c:pt>
                <c:pt idx="26">
                  <c:v>51.49</c:v>
                </c:pt>
                <c:pt idx="27">
                  <c:v>50.57</c:v>
                </c:pt>
                <c:pt idx="28">
                  <c:v>50.31</c:v>
                </c:pt>
                <c:pt idx="29">
                  <c:v>48.65</c:v>
                </c:pt>
                <c:pt idx="30">
                  <c:v>48.64</c:v>
                </c:pt>
                <c:pt idx="31">
                  <c:v>49.95</c:v>
                </c:pt>
                <c:pt idx="32">
                  <c:v>46.74</c:v>
                </c:pt>
                <c:pt idx="33">
                  <c:v>50.82</c:v>
                </c:pt>
                <c:pt idx="34">
                  <c:v>50.61</c:v>
                </c:pt>
                <c:pt idx="35">
                  <c:v>50.08</c:v>
                </c:pt>
                <c:pt idx="36">
                  <c:v>54.65</c:v>
                </c:pt>
                <c:pt idx="37">
                  <c:v>50.07</c:v>
                </c:pt>
                <c:pt idx="38">
                  <c:v>50.77</c:v>
                </c:pt>
                <c:pt idx="39">
                  <c:v>48.96</c:v>
                </c:pt>
                <c:pt idx="40">
                  <c:v>48.92</c:v>
                </c:pt>
                <c:pt idx="41">
                  <c:v>48.9</c:v>
                </c:pt>
                <c:pt idx="42">
                  <c:v>51.48</c:v>
                </c:pt>
                <c:pt idx="43">
                  <c:v>54.18</c:v>
                </c:pt>
                <c:pt idx="44">
                  <c:v>51.63</c:v>
                </c:pt>
                <c:pt idx="45">
                  <c:v>50.53</c:v>
                </c:pt>
                <c:pt idx="46">
                  <c:v>52.790000000000013</c:v>
                </c:pt>
                <c:pt idx="47">
                  <c:v>51.92</c:v>
                </c:pt>
                <c:pt idx="48">
                  <c:v>49.790000000000013</c:v>
                </c:pt>
                <c:pt idx="49">
                  <c:v>50.67</c:v>
                </c:pt>
                <c:pt idx="50">
                  <c:v>51.58</c:v>
                </c:pt>
                <c:pt idx="51">
                  <c:v>52.160000000000011</c:v>
                </c:pt>
                <c:pt idx="52">
                  <c:v>53.17</c:v>
                </c:pt>
                <c:pt idx="53">
                  <c:v>50.01</c:v>
                </c:pt>
                <c:pt idx="54">
                  <c:v>51.660000000000011</c:v>
                </c:pt>
                <c:pt idx="55">
                  <c:v>50.720000000000013</c:v>
                </c:pt>
                <c:pt idx="56">
                  <c:v>51.13</c:v>
                </c:pt>
                <c:pt idx="57">
                  <c:v>51.3</c:v>
                </c:pt>
                <c:pt idx="58">
                  <c:v>52.720000000000013</c:v>
                </c:pt>
                <c:pt idx="59">
                  <c:v>53.78</c:v>
                </c:pt>
                <c:pt idx="60">
                  <c:v>48.74</c:v>
                </c:pt>
                <c:pt idx="61">
                  <c:v>51.690000000000012</c:v>
                </c:pt>
                <c:pt idx="62">
                  <c:v>53.74</c:v>
                </c:pt>
                <c:pt idx="63">
                  <c:v>51.27</c:v>
                </c:pt>
                <c:pt idx="64">
                  <c:v>52.120000000000012</c:v>
                </c:pt>
                <c:pt idx="65">
                  <c:v>50.05</c:v>
                </c:pt>
                <c:pt idx="66">
                  <c:v>49.1</c:v>
                </c:pt>
                <c:pt idx="67">
                  <c:v>52.27</c:v>
                </c:pt>
                <c:pt idx="68">
                  <c:v>54.38</c:v>
                </c:pt>
                <c:pt idx="69">
                  <c:v>51.120000000000012</c:v>
                </c:pt>
                <c:pt idx="70">
                  <c:v>53.07</c:v>
                </c:pt>
                <c:pt idx="71">
                  <c:v>51.67</c:v>
                </c:pt>
                <c:pt idx="72">
                  <c:v>54.47</c:v>
                </c:pt>
                <c:pt idx="73">
                  <c:v>54.53</c:v>
                </c:pt>
                <c:pt idx="74">
                  <c:v>51.51</c:v>
                </c:pt>
                <c:pt idx="75">
                  <c:v>55.24</c:v>
                </c:pt>
                <c:pt idx="76">
                  <c:v>53.18</c:v>
                </c:pt>
                <c:pt idx="77">
                  <c:v>53.4</c:v>
                </c:pt>
                <c:pt idx="78">
                  <c:v>53.46</c:v>
                </c:pt>
                <c:pt idx="79">
                  <c:v>55.45</c:v>
                </c:pt>
                <c:pt idx="80">
                  <c:v>57.37</c:v>
                </c:pt>
              </c:numCache>
            </c:numRef>
          </c:yVal>
          <c:smooth val="0"/>
        </c:ser>
        <c:ser>
          <c:idx val="4"/>
          <c:order val="4"/>
          <c:spPr>
            <a:ln w="25400" cap="rnd">
              <a:noFill/>
              <a:round/>
            </a:ln>
            <a:effectLst/>
          </c:spPr>
          <c:marker>
            <c:symbol val="star"/>
            <c:size val="7"/>
            <c:spPr>
              <a:noFill/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Sheet1!$Z$4:$Z$99</c:f>
              <c:numCache>
                <c:formatCode>General</c:formatCode>
                <c:ptCount val="96"/>
                <c:pt idx="0">
                  <c:v>419</c:v>
                </c:pt>
                <c:pt idx="1">
                  <c:v>420</c:v>
                </c:pt>
                <c:pt idx="2">
                  <c:v>421</c:v>
                </c:pt>
                <c:pt idx="3">
                  <c:v>422</c:v>
                </c:pt>
                <c:pt idx="4">
                  <c:v>423</c:v>
                </c:pt>
                <c:pt idx="5">
                  <c:v>424</c:v>
                </c:pt>
                <c:pt idx="6">
                  <c:v>425</c:v>
                </c:pt>
                <c:pt idx="7">
                  <c:v>426</c:v>
                </c:pt>
                <c:pt idx="8">
                  <c:v>427</c:v>
                </c:pt>
                <c:pt idx="9">
                  <c:v>428</c:v>
                </c:pt>
                <c:pt idx="10">
                  <c:v>429</c:v>
                </c:pt>
                <c:pt idx="11">
                  <c:v>430</c:v>
                </c:pt>
                <c:pt idx="12">
                  <c:v>431</c:v>
                </c:pt>
                <c:pt idx="13">
                  <c:v>432</c:v>
                </c:pt>
                <c:pt idx="14">
                  <c:v>433</c:v>
                </c:pt>
                <c:pt idx="15">
                  <c:v>434</c:v>
                </c:pt>
                <c:pt idx="16">
                  <c:v>435</c:v>
                </c:pt>
                <c:pt idx="17">
                  <c:v>436</c:v>
                </c:pt>
                <c:pt idx="18">
                  <c:v>437</c:v>
                </c:pt>
                <c:pt idx="19">
                  <c:v>438</c:v>
                </c:pt>
                <c:pt idx="20">
                  <c:v>439</c:v>
                </c:pt>
                <c:pt idx="21">
                  <c:v>440</c:v>
                </c:pt>
                <c:pt idx="22">
                  <c:v>441</c:v>
                </c:pt>
                <c:pt idx="23">
                  <c:v>442</c:v>
                </c:pt>
                <c:pt idx="24">
                  <c:v>443</c:v>
                </c:pt>
                <c:pt idx="25">
                  <c:v>444</c:v>
                </c:pt>
                <c:pt idx="26">
                  <c:v>445</c:v>
                </c:pt>
                <c:pt idx="27">
                  <c:v>446</c:v>
                </c:pt>
                <c:pt idx="28">
                  <c:v>447</c:v>
                </c:pt>
                <c:pt idx="29">
                  <c:v>448</c:v>
                </c:pt>
                <c:pt idx="30">
                  <c:v>449</c:v>
                </c:pt>
                <c:pt idx="31">
                  <c:v>450</c:v>
                </c:pt>
                <c:pt idx="32">
                  <c:v>451</c:v>
                </c:pt>
                <c:pt idx="33">
                  <c:v>452</c:v>
                </c:pt>
                <c:pt idx="34">
                  <c:v>453</c:v>
                </c:pt>
                <c:pt idx="35">
                  <c:v>454</c:v>
                </c:pt>
                <c:pt idx="36">
                  <c:v>455</c:v>
                </c:pt>
                <c:pt idx="37">
                  <c:v>456</c:v>
                </c:pt>
                <c:pt idx="38">
                  <c:v>457</c:v>
                </c:pt>
                <c:pt idx="39">
                  <c:v>458</c:v>
                </c:pt>
                <c:pt idx="40">
                  <c:v>459</c:v>
                </c:pt>
                <c:pt idx="41">
                  <c:v>460</c:v>
                </c:pt>
                <c:pt idx="42">
                  <c:v>461</c:v>
                </c:pt>
                <c:pt idx="43">
                  <c:v>462</c:v>
                </c:pt>
                <c:pt idx="44">
                  <c:v>463</c:v>
                </c:pt>
                <c:pt idx="45">
                  <c:v>464</c:v>
                </c:pt>
                <c:pt idx="46">
                  <c:v>465</c:v>
                </c:pt>
                <c:pt idx="47">
                  <c:v>466</c:v>
                </c:pt>
                <c:pt idx="48">
                  <c:v>467</c:v>
                </c:pt>
                <c:pt idx="49">
                  <c:v>468</c:v>
                </c:pt>
                <c:pt idx="50">
                  <c:v>469</c:v>
                </c:pt>
                <c:pt idx="51">
                  <c:v>470</c:v>
                </c:pt>
                <c:pt idx="52">
                  <c:v>471</c:v>
                </c:pt>
                <c:pt idx="53">
                  <c:v>472</c:v>
                </c:pt>
                <c:pt idx="54">
                  <c:v>473</c:v>
                </c:pt>
                <c:pt idx="55">
                  <c:v>474</c:v>
                </c:pt>
                <c:pt idx="56">
                  <c:v>475</c:v>
                </c:pt>
                <c:pt idx="57">
                  <c:v>476</c:v>
                </c:pt>
                <c:pt idx="58">
                  <c:v>477</c:v>
                </c:pt>
                <c:pt idx="59">
                  <c:v>478</c:v>
                </c:pt>
                <c:pt idx="60">
                  <c:v>479</c:v>
                </c:pt>
                <c:pt idx="61">
                  <c:v>480</c:v>
                </c:pt>
                <c:pt idx="62">
                  <c:v>481</c:v>
                </c:pt>
                <c:pt idx="63">
                  <c:v>482</c:v>
                </c:pt>
                <c:pt idx="64">
                  <c:v>483</c:v>
                </c:pt>
                <c:pt idx="65">
                  <c:v>484</c:v>
                </c:pt>
                <c:pt idx="66">
                  <c:v>485</c:v>
                </c:pt>
                <c:pt idx="67">
                  <c:v>486</c:v>
                </c:pt>
                <c:pt idx="68">
                  <c:v>487</c:v>
                </c:pt>
                <c:pt idx="69">
                  <c:v>488</c:v>
                </c:pt>
                <c:pt idx="70">
                  <c:v>489</c:v>
                </c:pt>
                <c:pt idx="71">
                  <c:v>490</c:v>
                </c:pt>
                <c:pt idx="72">
                  <c:v>491</c:v>
                </c:pt>
                <c:pt idx="73">
                  <c:v>492</c:v>
                </c:pt>
                <c:pt idx="74">
                  <c:v>493</c:v>
                </c:pt>
                <c:pt idx="75">
                  <c:v>494</c:v>
                </c:pt>
                <c:pt idx="76">
                  <c:v>495</c:v>
                </c:pt>
                <c:pt idx="77">
                  <c:v>496</c:v>
                </c:pt>
                <c:pt idx="78">
                  <c:v>497</c:v>
                </c:pt>
                <c:pt idx="79">
                  <c:v>498</c:v>
                </c:pt>
                <c:pt idx="80">
                  <c:v>499</c:v>
                </c:pt>
                <c:pt idx="81">
                  <c:v>500</c:v>
                </c:pt>
                <c:pt idx="82">
                  <c:v>501</c:v>
                </c:pt>
                <c:pt idx="83">
                  <c:v>502</c:v>
                </c:pt>
                <c:pt idx="84">
                  <c:v>503</c:v>
                </c:pt>
                <c:pt idx="85">
                  <c:v>504</c:v>
                </c:pt>
                <c:pt idx="86">
                  <c:v>505</c:v>
                </c:pt>
                <c:pt idx="87">
                  <c:v>506</c:v>
                </c:pt>
                <c:pt idx="88">
                  <c:v>507</c:v>
                </c:pt>
                <c:pt idx="89">
                  <c:v>508</c:v>
                </c:pt>
                <c:pt idx="90">
                  <c:v>509</c:v>
                </c:pt>
                <c:pt idx="91">
                  <c:v>510</c:v>
                </c:pt>
                <c:pt idx="92">
                  <c:v>511</c:v>
                </c:pt>
                <c:pt idx="93">
                  <c:v>512</c:v>
                </c:pt>
                <c:pt idx="94">
                  <c:v>513</c:v>
                </c:pt>
                <c:pt idx="95">
                  <c:v>514</c:v>
                </c:pt>
              </c:numCache>
            </c:numRef>
          </c:xVal>
          <c:yVal>
            <c:numRef>
              <c:f>Sheet1!$AA$4:$AA$99</c:f>
              <c:numCache>
                <c:formatCode>General</c:formatCode>
                <c:ptCount val="96"/>
                <c:pt idx="0">
                  <c:v>47.36</c:v>
                </c:pt>
                <c:pt idx="1">
                  <c:v>45.7</c:v>
                </c:pt>
                <c:pt idx="2">
                  <c:v>48.87</c:v>
                </c:pt>
                <c:pt idx="3">
                  <c:v>47.34</c:v>
                </c:pt>
                <c:pt idx="4">
                  <c:v>45.55</c:v>
                </c:pt>
                <c:pt idx="5">
                  <c:v>46.690000000000012</c:v>
                </c:pt>
                <c:pt idx="6">
                  <c:v>46.32</c:v>
                </c:pt>
                <c:pt idx="7">
                  <c:v>40.75</c:v>
                </c:pt>
                <c:pt idx="8">
                  <c:v>37.58</c:v>
                </c:pt>
                <c:pt idx="9">
                  <c:v>40.130000000000003</c:v>
                </c:pt>
                <c:pt idx="10">
                  <c:v>48.25</c:v>
                </c:pt>
                <c:pt idx="11">
                  <c:v>50.81</c:v>
                </c:pt>
                <c:pt idx="12">
                  <c:v>49.33</c:v>
                </c:pt>
                <c:pt idx="13">
                  <c:v>54.99</c:v>
                </c:pt>
                <c:pt idx="14">
                  <c:v>44.5</c:v>
                </c:pt>
                <c:pt idx="15">
                  <c:v>43.11</c:v>
                </c:pt>
                <c:pt idx="16">
                  <c:v>43.64</c:v>
                </c:pt>
                <c:pt idx="17">
                  <c:v>44</c:v>
                </c:pt>
                <c:pt idx="18">
                  <c:v>43</c:v>
                </c:pt>
                <c:pt idx="19">
                  <c:v>43.31</c:v>
                </c:pt>
                <c:pt idx="20">
                  <c:v>50.92</c:v>
                </c:pt>
                <c:pt idx="21">
                  <c:v>44.07</c:v>
                </c:pt>
                <c:pt idx="22">
                  <c:v>49.05</c:v>
                </c:pt>
                <c:pt idx="23">
                  <c:v>52.43</c:v>
                </c:pt>
                <c:pt idx="24">
                  <c:v>45.71</c:v>
                </c:pt>
                <c:pt idx="25">
                  <c:v>42.14</c:v>
                </c:pt>
                <c:pt idx="26">
                  <c:v>47.41</c:v>
                </c:pt>
                <c:pt idx="27">
                  <c:v>49.04</c:v>
                </c:pt>
                <c:pt idx="28">
                  <c:v>33.880000000000003</c:v>
                </c:pt>
                <c:pt idx="29">
                  <c:v>54.43</c:v>
                </c:pt>
                <c:pt idx="30">
                  <c:v>55.37</c:v>
                </c:pt>
                <c:pt idx="31">
                  <c:v>52.77</c:v>
                </c:pt>
                <c:pt idx="32">
                  <c:v>54.1</c:v>
                </c:pt>
                <c:pt idx="33">
                  <c:v>54.730000000000011</c:v>
                </c:pt>
                <c:pt idx="34">
                  <c:v>43.78</c:v>
                </c:pt>
                <c:pt idx="35">
                  <c:v>46.290000000000013</c:v>
                </c:pt>
                <c:pt idx="36">
                  <c:v>47.24</c:v>
                </c:pt>
                <c:pt idx="37">
                  <c:v>48.33</c:v>
                </c:pt>
                <c:pt idx="38">
                  <c:v>45.1</c:v>
                </c:pt>
                <c:pt idx="39">
                  <c:v>44.54</c:v>
                </c:pt>
                <c:pt idx="40">
                  <c:v>44.64</c:v>
                </c:pt>
                <c:pt idx="41">
                  <c:v>54.230000000000011</c:v>
                </c:pt>
                <c:pt idx="42">
                  <c:v>50.660000000000011</c:v>
                </c:pt>
                <c:pt idx="43">
                  <c:v>50.99</c:v>
                </c:pt>
                <c:pt idx="44">
                  <c:v>51.47</c:v>
                </c:pt>
                <c:pt idx="45">
                  <c:v>45.2</c:v>
                </c:pt>
                <c:pt idx="46">
                  <c:v>48.68</c:v>
                </c:pt>
                <c:pt idx="47">
                  <c:v>54.51</c:v>
                </c:pt>
                <c:pt idx="48">
                  <c:v>44.620000000000012</c:v>
                </c:pt>
                <c:pt idx="49">
                  <c:v>52.89</c:v>
                </c:pt>
                <c:pt idx="50">
                  <c:v>52.05</c:v>
                </c:pt>
                <c:pt idx="51">
                  <c:v>44.1</c:v>
                </c:pt>
                <c:pt idx="52">
                  <c:v>50.43</c:v>
                </c:pt>
                <c:pt idx="53">
                  <c:v>51.790000000000013</c:v>
                </c:pt>
                <c:pt idx="54">
                  <c:v>47.53</c:v>
                </c:pt>
                <c:pt idx="55">
                  <c:v>54.47</c:v>
                </c:pt>
                <c:pt idx="56">
                  <c:v>38.11</c:v>
                </c:pt>
                <c:pt idx="57">
                  <c:v>36.71</c:v>
                </c:pt>
                <c:pt idx="58">
                  <c:v>47.55</c:v>
                </c:pt>
                <c:pt idx="59">
                  <c:v>44.02</c:v>
                </c:pt>
                <c:pt idx="60">
                  <c:v>46.39</c:v>
                </c:pt>
                <c:pt idx="61">
                  <c:v>42.7</c:v>
                </c:pt>
                <c:pt idx="62">
                  <c:v>47.4</c:v>
                </c:pt>
                <c:pt idx="63">
                  <c:v>50.78</c:v>
                </c:pt>
                <c:pt idx="64">
                  <c:v>53.05</c:v>
                </c:pt>
                <c:pt idx="65">
                  <c:v>47.61</c:v>
                </c:pt>
                <c:pt idx="66">
                  <c:v>46.17</c:v>
                </c:pt>
                <c:pt idx="67">
                  <c:v>43.11</c:v>
                </c:pt>
                <c:pt idx="68">
                  <c:v>54.03</c:v>
                </c:pt>
                <c:pt idx="69">
                  <c:v>51.17</c:v>
                </c:pt>
                <c:pt idx="70">
                  <c:v>46.06</c:v>
                </c:pt>
                <c:pt idx="71">
                  <c:v>47.52</c:v>
                </c:pt>
                <c:pt idx="72">
                  <c:v>45.14</c:v>
                </c:pt>
                <c:pt idx="73">
                  <c:v>48.46</c:v>
                </c:pt>
                <c:pt idx="74">
                  <c:v>51.2</c:v>
                </c:pt>
                <c:pt idx="75">
                  <c:v>53.790000000000013</c:v>
                </c:pt>
                <c:pt idx="76">
                  <c:v>57.18</c:v>
                </c:pt>
                <c:pt idx="77">
                  <c:v>46.03</c:v>
                </c:pt>
                <c:pt idx="78">
                  <c:v>41.85</c:v>
                </c:pt>
                <c:pt idx="79">
                  <c:v>50.57</c:v>
                </c:pt>
                <c:pt idx="80">
                  <c:v>47.39</c:v>
                </c:pt>
                <c:pt idx="81">
                  <c:v>44.52</c:v>
                </c:pt>
                <c:pt idx="82">
                  <c:v>48.43</c:v>
                </c:pt>
                <c:pt idx="83">
                  <c:v>35.840000000000003</c:v>
                </c:pt>
                <c:pt idx="84">
                  <c:v>45.47</c:v>
                </c:pt>
                <c:pt idx="85">
                  <c:v>50.85</c:v>
                </c:pt>
                <c:pt idx="86">
                  <c:v>38.4</c:v>
                </c:pt>
                <c:pt idx="87">
                  <c:v>52.35</c:v>
                </c:pt>
                <c:pt idx="88">
                  <c:v>50.99</c:v>
                </c:pt>
                <c:pt idx="89">
                  <c:v>55.160000000000011</c:v>
                </c:pt>
                <c:pt idx="90">
                  <c:v>55.57</c:v>
                </c:pt>
                <c:pt idx="91">
                  <c:v>60</c:v>
                </c:pt>
                <c:pt idx="92">
                  <c:v>52.49</c:v>
                </c:pt>
                <c:pt idx="93">
                  <c:v>48.41</c:v>
                </c:pt>
                <c:pt idx="94">
                  <c:v>47.86</c:v>
                </c:pt>
                <c:pt idx="95">
                  <c:v>48.3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2347904"/>
        <c:axId val="232348296"/>
      </c:scatterChart>
      <c:valAx>
        <c:axId val="23234790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232348296"/>
        <c:crosses val="autoZero"/>
        <c:crossBetween val="midCat"/>
        <c:majorUnit val="50"/>
      </c:valAx>
      <c:valAx>
        <c:axId val="232348296"/>
        <c:scaling>
          <c:orientation val="minMax"/>
          <c:max val="80"/>
          <c:min val="2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232347904"/>
        <c:crosses val="autoZero"/>
        <c:crossBetween val="midCat"/>
        <c:majorUnit val="7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9310448023604E-2"/>
          <c:y val="0.117986095281259"/>
          <c:w val="0.94666632720753696"/>
          <c:h val="0.79145718132707799"/>
        </c:manualLayout>
      </c:layout>
      <c:scatterChart>
        <c:scatterStyle val="lineMarker"/>
        <c:varyColors val="0"/>
        <c:ser>
          <c:idx val="0"/>
          <c:order val="0"/>
          <c:tx>
            <c:v>Kabupaten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strRef>
              <c:f>'ukgkab (2)'!$I$7:$I$480</c:f>
              <c:strCache>
                <c:ptCount val="474"/>
                <c:pt idx="0">
                  <c:v>Kab. Kepulauan Seribu</c:v>
                </c:pt>
                <c:pt idx="1">
                  <c:v>Kab. Bogor</c:v>
                </c:pt>
                <c:pt idx="2">
                  <c:v>Kab. Sukabumi</c:v>
                </c:pt>
                <c:pt idx="3">
                  <c:v>Kab. Cianjur</c:v>
                </c:pt>
                <c:pt idx="4">
                  <c:v>Kab. Bandung</c:v>
                </c:pt>
                <c:pt idx="5">
                  <c:v>Kab. Sumedang</c:v>
                </c:pt>
                <c:pt idx="6">
                  <c:v>Kab. Garut</c:v>
                </c:pt>
                <c:pt idx="7">
                  <c:v>Kab. Tasikmalaya</c:v>
                </c:pt>
                <c:pt idx="8">
                  <c:v>Kab. Ciamis</c:v>
                </c:pt>
                <c:pt idx="9">
                  <c:v>Kab. Kuningan</c:v>
                </c:pt>
                <c:pt idx="10">
                  <c:v>Kab. Majalengka</c:v>
                </c:pt>
                <c:pt idx="11">
                  <c:v>Kab. Cirebon</c:v>
                </c:pt>
                <c:pt idx="12">
                  <c:v>Kab. Indramayu</c:v>
                </c:pt>
                <c:pt idx="13">
                  <c:v>Kab. Subang</c:v>
                </c:pt>
                <c:pt idx="14">
                  <c:v>Kab. Purwakarta</c:v>
                </c:pt>
                <c:pt idx="15">
                  <c:v>Kab. Karawang</c:v>
                </c:pt>
                <c:pt idx="16">
                  <c:v>Kab. Bekasi</c:v>
                </c:pt>
                <c:pt idx="17">
                  <c:v>Kab. Bandung Barat</c:v>
                </c:pt>
                <c:pt idx="18">
                  <c:v>Kab. Pangandaran</c:v>
                </c:pt>
                <c:pt idx="19">
                  <c:v>Kab. Cilacap</c:v>
                </c:pt>
                <c:pt idx="20">
                  <c:v>Kab. Banyumas</c:v>
                </c:pt>
                <c:pt idx="21">
                  <c:v>Kab. Purbalingga</c:v>
                </c:pt>
                <c:pt idx="22">
                  <c:v>Kab. Banjarnegara</c:v>
                </c:pt>
                <c:pt idx="23">
                  <c:v>Kab. Kebumen</c:v>
                </c:pt>
                <c:pt idx="24">
                  <c:v>Kab. Purworejo</c:v>
                </c:pt>
                <c:pt idx="25">
                  <c:v>Kab. Wonosobo</c:v>
                </c:pt>
                <c:pt idx="26">
                  <c:v>KAB. MAGELANG</c:v>
                </c:pt>
                <c:pt idx="27">
                  <c:v>Kab. Boyolali</c:v>
                </c:pt>
                <c:pt idx="28">
                  <c:v>Kab. Klaten</c:v>
                </c:pt>
                <c:pt idx="29">
                  <c:v>Kab. Sukoharjo</c:v>
                </c:pt>
                <c:pt idx="30">
                  <c:v>Kab. Wonogiri</c:v>
                </c:pt>
                <c:pt idx="31">
                  <c:v>Kab. Karanganyar</c:v>
                </c:pt>
                <c:pt idx="32">
                  <c:v>Kab. Sragen</c:v>
                </c:pt>
                <c:pt idx="33">
                  <c:v>Kab. Grobogan</c:v>
                </c:pt>
                <c:pt idx="34">
                  <c:v>Kab. Blora</c:v>
                </c:pt>
                <c:pt idx="35">
                  <c:v>Kab. Rembang</c:v>
                </c:pt>
                <c:pt idx="36">
                  <c:v>Kab. Pati</c:v>
                </c:pt>
                <c:pt idx="37">
                  <c:v>Kab. Kudus</c:v>
                </c:pt>
                <c:pt idx="38">
                  <c:v>Kab. Jepara</c:v>
                </c:pt>
                <c:pt idx="39">
                  <c:v>Kab. Demak</c:v>
                </c:pt>
                <c:pt idx="40">
                  <c:v>Kab. Semarang</c:v>
                </c:pt>
                <c:pt idx="41">
                  <c:v>Kab. Temanggung</c:v>
                </c:pt>
                <c:pt idx="42">
                  <c:v>Kab. Kendal</c:v>
                </c:pt>
                <c:pt idx="43">
                  <c:v>Kab. Batang</c:v>
                </c:pt>
                <c:pt idx="44">
                  <c:v>Kab. Pekalongan</c:v>
                </c:pt>
                <c:pt idx="45">
                  <c:v>Kab. Pemalang</c:v>
                </c:pt>
                <c:pt idx="46">
                  <c:v>Kab. Tegal</c:v>
                </c:pt>
                <c:pt idx="47">
                  <c:v>Kab. Brebes</c:v>
                </c:pt>
                <c:pt idx="48">
                  <c:v>Kab. Bantul</c:v>
                </c:pt>
                <c:pt idx="49">
                  <c:v>Kab. Sleman</c:v>
                </c:pt>
                <c:pt idx="50">
                  <c:v>Kab. Gunung Kidul</c:v>
                </c:pt>
                <c:pt idx="51">
                  <c:v>Kab. Kulonprogo</c:v>
                </c:pt>
                <c:pt idx="52">
                  <c:v>Kab. Gresik</c:v>
                </c:pt>
                <c:pt idx="53">
                  <c:v>Kab. Sidoarjo</c:v>
                </c:pt>
                <c:pt idx="54">
                  <c:v>Kab. Mojokerto</c:v>
                </c:pt>
                <c:pt idx="55">
                  <c:v>Kab. Jombang</c:v>
                </c:pt>
                <c:pt idx="56">
                  <c:v>Kab. Bojonegoro</c:v>
                </c:pt>
                <c:pt idx="57">
                  <c:v>Kab. Tuban</c:v>
                </c:pt>
                <c:pt idx="58">
                  <c:v>Kab. Lamongan</c:v>
                </c:pt>
                <c:pt idx="59">
                  <c:v>Kab. Madiun</c:v>
                </c:pt>
                <c:pt idx="60">
                  <c:v>Kab. Ngawi</c:v>
                </c:pt>
                <c:pt idx="61">
                  <c:v>Kab. Magetan</c:v>
                </c:pt>
                <c:pt idx="62">
                  <c:v>Kab. Ponorogo</c:v>
                </c:pt>
                <c:pt idx="63">
                  <c:v>Kab. Pacitan</c:v>
                </c:pt>
                <c:pt idx="64">
                  <c:v>Kab. Kediri</c:v>
                </c:pt>
                <c:pt idx="65">
                  <c:v>Kab. Nganjuk</c:v>
                </c:pt>
                <c:pt idx="66">
                  <c:v>Kab. Blitar</c:v>
                </c:pt>
                <c:pt idx="67">
                  <c:v>Kab. Tulungagung</c:v>
                </c:pt>
                <c:pt idx="68">
                  <c:v>Kab. Trenggalek</c:v>
                </c:pt>
                <c:pt idx="69">
                  <c:v>Kab. Malang</c:v>
                </c:pt>
                <c:pt idx="70">
                  <c:v>Kab. Pasuruan</c:v>
                </c:pt>
                <c:pt idx="71">
                  <c:v>Kab. Probolinggo</c:v>
                </c:pt>
                <c:pt idx="72">
                  <c:v>Kab. Lumajang</c:v>
                </c:pt>
                <c:pt idx="73">
                  <c:v>Kab. Bondowoso</c:v>
                </c:pt>
                <c:pt idx="74">
                  <c:v>Kab. Situbondo</c:v>
                </c:pt>
                <c:pt idx="75">
                  <c:v>Kab. Jember</c:v>
                </c:pt>
                <c:pt idx="76">
                  <c:v>Kab. Banyuwangi</c:v>
                </c:pt>
                <c:pt idx="77">
                  <c:v>Kab. Pamekasan</c:v>
                </c:pt>
                <c:pt idx="78">
                  <c:v>Kab. Sampang</c:v>
                </c:pt>
                <c:pt idx="79">
                  <c:v>Kab. Sumenep</c:v>
                </c:pt>
                <c:pt idx="80">
                  <c:v>Kab. Bangkalan</c:v>
                </c:pt>
                <c:pt idx="81">
                  <c:v>Kab. Aceh Besar</c:v>
                </c:pt>
                <c:pt idx="82">
                  <c:v>Kab. Pidie</c:v>
                </c:pt>
                <c:pt idx="83">
                  <c:v>Kab. Aceh Utara</c:v>
                </c:pt>
                <c:pt idx="84">
                  <c:v>Kab. Aceh Timur</c:v>
                </c:pt>
                <c:pt idx="85">
                  <c:v>Kab. Aceh Tengah</c:v>
                </c:pt>
                <c:pt idx="86">
                  <c:v>Kab. Aceh Barat</c:v>
                </c:pt>
                <c:pt idx="87">
                  <c:v>Kab. Aceh Selatan</c:v>
                </c:pt>
                <c:pt idx="88">
                  <c:v>Kab. Aceh Tenggara</c:v>
                </c:pt>
                <c:pt idx="89">
                  <c:v>Kab. Simeulue</c:v>
                </c:pt>
                <c:pt idx="90">
                  <c:v>Kab. Bireuen</c:v>
                </c:pt>
                <c:pt idx="91">
                  <c:v>Kab. Aceh Singkil</c:v>
                </c:pt>
                <c:pt idx="92">
                  <c:v>Kab. Aceh Tamiang</c:v>
                </c:pt>
                <c:pt idx="93">
                  <c:v>Kab. Aceh Nagan Raya</c:v>
                </c:pt>
                <c:pt idx="94">
                  <c:v>Kab. Aceh Jaya</c:v>
                </c:pt>
                <c:pt idx="95">
                  <c:v>Kab. Aceh Barat Daya</c:v>
                </c:pt>
                <c:pt idx="96">
                  <c:v>Kab. Gayo Luas</c:v>
                </c:pt>
                <c:pt idx="97">
                  <c:v>Kab. Bener Meriah</c:v>
                </c:pt>
                <c:pt idx="98">
                  <c:v>Kab. Pidie Jaya</c:v>
                </c:pt>
                <c:pt idx="99">
                  <c:v>Kab. Deli Serdang</c:v>
                </c:pt>
                <c:pt idx="100">
                  <c:v>Kab. Langkat</c:v>
                </c:pt>
                <c:pt idx="101">
                  <c:v>Kab. Karo</c:v>
                </c:pt>
                <c:pt idx="102">
                  <c:v>Kab. Simalungun</c:v>
                </c:pt>
                <c:pt idx="103">
                  <c:v>Kab. Dairi</c:v>
                </c:pt>
                <c:pt idx="104">
                  <c:v>Kab. Asahan</c:v>
                </c:pt>
                <c:pt idx="105">
                  <c:v>Kab. Labuhan Batu</c:v>
                </c:pt>
                <c:pt idx="106">
                  <c:v>Kab. Tapanuli Utara</c:v>
                </c:pt>
                <c:pt idx="107">
                  <c:v>Kab. Tapanuli Tengah</c:v>
                </c:pt>
                <c:pt idx="108">
                  <c:v>Kab. Tapanuli Selatan</c:v>
                </c:pt>
                <c:pt idx="109">
                  <c:v>Kab. Nias</c:v>
                </c:pt>
                <c:pt idx="110">
                  <c:v>Kab. Mandailing Natal</c:v>
                </c:pt>
                <c:pt idx="111">
                  <c:v>Kab. Toba Samosir</c:v>
                </c:pt>
                <c:pt idx="112">
                  <c:v>Kab. Nias Selatan</c:v>
                </c:pt>
                <c:pt idx="113">
                  <c:v>Kab. Pakpak Bharat</c:v>
                </c:pt>
                <c:pt idx="114">
                  <c:v>Kab. Humbang Hasundutan</c:v>
                </c:pt>
                <c:pt idx="115">
                  <c:v>Kab. Samosir</c:v>
                </c:pt>
                <c:pt idx="116">
                  <c:v>Kab. Serdang Bedagai</c:v>
                </c:pt>
                <c:pt idx="117">
                  <c:v>Kab. Batu Bara</c:v>
                </c:pt>
                <c:pt idx="118">
                  <c:v>Kab. Padang Lawas</c:v>
                </c:pt>
                <c:pt idx="119">
                  <c:v>Kab. Padang Lawas Utara</c:v>
                </c:pt>
                <c:pt idx="120">
                  <c:v>Kab. Labuhanbatu Utara</c:v>
                </c:pt>
                <c:pt idx="121">
                  <c:v>Kab. Labuhanbatu selatan</c:v>
                </c:pt>
                <c:pt idx="122">
                  <c:v>Kab. Nias Barat</c:v>
                </c:pt>
                <c:pt idx="123">
                  <c:v>Kab. Nias Utara</c:v>
                </c:pt>
                <c:pt idx="124">
                  <c:v>Kab. Agam</c:v>
                </c:pt>
                <c:pt idx="125">
                  <c:v>Kab. Pasaman</c:v>
                </c:pt>
                <c:pt idx="126">
                  <c:v>Kab. Lima Puluh Kota</c:v>
                </c:pt>
                <c:pt idx="127">
                  <c:v>Kab. Solok</c:v>
                </c:pt>
                <c:pt idx="128">
                  <c:v>Kab. Padang Pariaman</c:v>
                </c:pt>
                <c:pt idx="129">
                  <c:v>Kab. Pesisir Selatan</c:v>
                </c:pt>
                <c:pt idx="130">
                  <c:v>Kab. Tanah Datar</c:v>
                </c:pt>
                <c:pt idx="131">
                  <c:v>Kab. Sijunjung</c:v>
                </c:pt>
                <c:pt idx="132">
                  <c:v>Kab. Solok Selatan</c:v>
                </c:pt>
                <c:pt idx="133">
                  <c:v>Kab. Dharmasraya</c:v>
                </c:pt>
                <c:pt idx="134">
                  <c:v>Kab. Pasaman Barat</c:v>
                </c:pt>
                <c:pt idx="135">
                  <c:v>Kab. Kampar</c:v>
                </c:pt>
                <c:pt idx="136">
                  <c:v>Kab. Bengkalis</c:v>
                </c:pt>
                <c:pt idx="137">
                  <c:v>Kab. Indragiri Hulu</c:v>
                </c:pt>
                <c:pt idx="138">
                  <c:v>Kab. Indragiri Hilir</c:v>
                </c:pt>
                <c:pt idx="139">
                  <c:v>Kab. Pelalawan</c:v>
                </c:pt>
                <c:pt idx="140">
                  <c:v>Kab. Rokan Hulu</c:v>
                </c:pt>
                <c:pt idx="141">
                  <c:v>Kab. Rokan Hilir</c:v>
                </c:pt>
                <c:pt idx="142">
                  <c:v>Kab. Siak</c:v>
                </c:pt>
                <c:pt idx="143">
                  <c:v>Kab. Kuantan Singingi</c:v>
                </c:pt>
                <c:pt idx="144">
                  <c:v>Kab. Kepulauan Meranti</c:v>
                </c:pt>
                <c:pt idx="145">
                  <c:v>Kab. Batanghari</c:v>
                </c:pt>
                <c:pt idx="146">
                  <c:v>Kab. Bungo</c:v>
                </c:pt>
                <c:pt idx="147">
                  <c:v>Kab. Sarolangun</c:v>
                </c:pt>
                <c:pt idx="148">
                  <c:v>Kab. Tanjung Jabung Barat</c:v>
                </c:pt>
                <c:pt idx="149">
                  <c:v>Kab. Kerinci</c:v>
                </c:pt>
                <c:pt idx="150">
                  <c:v>Kab. Tebo</c:v>
                </c:pt>
                <c:pt idx="151">
                  <c:v>Kab. Muara Jambi</c:v>
                </c:pt>
                <c:pt idx="152">
                  <c:v>Kab. Tanjung Jabung Timur</c:v>
                </c:pt>
                <c:pt idx="153">
                  <c:v>Kab. Merangin</c:v>
                </c:pt>
                <c:pt idx="154">
                  <c:v>Kab. Musi Banyuasin</c:v>
                </c:pt>
                <c:pt idx="155">
                  <c:v>Kab. Ogan Komering Ilir</c:v>
                </c:pt>
                <c:pt idx="156">
                  <c:v>Kab. Ogan Komering Ulu</c:v>
                </c:pt>
                <c:pt idx="157">
                  <c:v>Kab. Muara Enim</c:v>
                </c:pt>
                <c:pt idx="158">
                  <c:v>Kab. Lahat</c:v>
                </c:pt>
                <c:pt idx="159">
                  <c:v>Kab. Musi Rawas</c:v>
                </c:pt>
                <c:pt idx="160">
                  <c:v>Kab. Banyuasin</c:v>
                </c:pt>
                <c:pt idx="161">
                  <c:v>Kab. Oku Timur</c:v>
                </c:pt>
                <c:pt idx="162">
                  <c:v>Kab. Oku Selatan</c:v>
                </c:pt>
                <c:pt idx="163">
                  <c:v>Kab. Ogan Ilir</c:v>
                </c:pt>
                <c:pt idx="164">
                  <c:v>Kab. Empat Lawang</c:v>
                </c:pt>
                <c:pt idx="165">
                  <c:v>Kab. Penukal Abab Lematang Ilir</c:v>
                </c:pt>
                <c:pt idx="166">
                  <c:v>Kab. Musi Rawas Utara</c:v>
                </c:pt>
                <c:pt idx="167">
                  <c:v>Kab. Lampung Selatan</c:v>
                </c:pt>
                <c:pt idx="168">
                  <c:v>Kab. Lampung Tengah</c:v>
                </c:pt>
                <c:pt idx="169">
                  <c:v>Kab. Lampung Utara</c:v>
                </c:pt>
                <c:pt idx="170">
                  <c:v>Kab. Lampung Barat</c:v>
                </c:pt>
                <c:pt idx="171">
                  <c:v>Kab. Tulang Bawang</c:v>
                </c:pt>
                <c:pt idx="172">
                  <c:v>Kab. Tanggamus</c:v>
                </c:pt>
                <c:pt idx="173">
                  <c:v>Kab. Lampung Timur</c:v>
                </c:pt>
                <c:pt idx="174">
                  <c:v>Kab. Way Kanan</c:v>
                </c:pt>
                <c:pt idx="175">
                  <c:v>Kab. Pesawaran</c:v>
                </c:pt>
                <c:pt idx="176">
                  <c:v>Kab. Mesuji</c:v>
                </c:pt>
                <c:pt idx="177">
                  <c:v>Kab. Pringsewu</c:v>
                </c:pt>
                <c:pt idx="178">
                  <c:v>Kab. Tulang Bawang Barat</c:v>
                </c:pt>
                <c:pt idx="179">
                  <c:v>Kab. Pesisir Barat</c:v>
                </c:pt>
                <c:pt idx="180">
                  <c:v>Kab. Sambas</c:v>
                </c:pt>
                <c:pt idx="181">
                  <c:v>Kab. Sanggau</c:v>
                </c:pt>
                <c:pt idx="182">
                  <c:v>Kab. Sintang</c:v>
                </c:pt>
                <c:pt idx="183">
                  <c:v>Kab. Kapuas Hulu</c:v>
                </c:pt>
                <c:pt idx="184">
                  <c:v>Kab. Ketapang</c:v>
                </c:pt>
                <c:pt idx="185">
                  <c:v>Kab. Kayong Utara</c:v>
                </c:pt>
                <c:pt idx="186">
                  <c:v>Kab. Bengkayang</c:v>
                </c:pt>
                <c:pt idx="187">
                  <c:v>Kab. Landak</c:v>
                </c:pt>
                <c:pt idx="188">
                  <c:v>Kab. Melawi</c:v>
                </c:pt>
                <c:pt idx="189">
                  <c:v>Kab. Sekadau</c:v>
                </c:pt>
                <c:pt idx="190">
                  <c:v>Kab. Kubu Raya</c:v>
                </c:pt>
                <c:pt idx="191">
                  <c:v>Kab. Mempawah</c:v>
                </c:pt>
                <c:pt idx="192">
                  <c:v>Kab. Kapuas</c:v>
                </c:pt>
                <c:pt idx="193">
                  <c:v>Kab. Barito Selatan</c:v>
                </c:pt>
                <c:pt idx="194">
                  <c:v>Kab. Barito Utara</c:v>
                </c:pt>
                <c:pt idx="195">
                  <c:v>Kab. Kotawaringin Timur</c:v>
                </c:pt>
                <c:pt idx="196">
                  <c:v>Kab. Kotawaringin Barat</c:v>
                </c:pt>
                <c:pt idx="197">
                  <c:v>Kab. Katingan</c:v>
                </c:pt>
                <c:pt idx="198">
                  <c:v>Kab. Seruyan</c:v>
                </c:pt>
                <c:pt idx="199">
                  <c:v>Kab. Sukamara</c:v>
                </c:pt>
                <c:pt idx="200">
                  <c:v>Kab. Lamandau</c:v>
                </c:pt>
                <c:pt idx="201">
                  <c:v>Kab. Gunung Mas</c:v>
                </c:pt>
                <c:pt idx="202">
                  <c:v>Kab. Pulang Pisau</c:v>
                </c:pt>
                <c:pt idx="203">
                  <c:v>Kab. Murung Raya</c:v>
                </c:pt>
                <c:pt idx="204">
                  <c:v>Kab. Barito Timur</c:v>
                </c:pt>
                <c:pt idx="205">
                  <c:v>Kab. Banjar</c:v>
                </c:pt>
                <c:pt idx="206">
                  <c:v>Kab. Tanah Laut</c:v>
                </c:pt>
                <c:pt idx="207">
                  <c:v>Kab. Barito Kuala</c:v>
                </c:pt>
                <c:pt idx="208">
                  <c:v>Kab. Tapin</c:v>
                </c:pt>
                <c:pt idx="209">
                  <c:v>Kab. Hulu Sungai Selatan</c:v>
                </c:pt>
                <c:pt idx="210">
                  <c:v>Kab. Hulu Sungai Tengah</c:v>
                </c:pt>
                <c:pt idx="211">
                  <c:v>Kab. Hulu Sungai Utara</c:v>
                </c:pt>
                <c:pt idx="212">
                  <c:v>Kab. Tabalong</c:v>
                </c:pt>
                <c:pt idx="213">
                  <c:v>Kab. Kotabaru</c:v>
                </c:pt>
                <c:pt idx="214">
                  <c:v>Kab. Balangan</c:v>
                </c:pt>
                <c:pt idx="215">
                  <c:v>Kab. Tanah Bumbu</c:v>
                </c:pt>
                <c:pt idx="216">
                  <c:v>Kab. Paser</c:v>
                </c:pt>
                <c:pt idx="217">
                  <c:v>Kab. Kutai Kartanegara</c:v>
                </c:pt>
                <c:pt idx="218">
                  <c:v>Kab. Berau</c:v>
                </c:pt>
                <c:pt idx="219">
                  <c:v>Kab. Kutai Timur</c:v>
                </c:pt>
                <c:pt idx="220">
                  <c:v>Kab. Penajam Paser Utara</c:v>
                </c:pt>
                <c:pt idx="221">
                  <c:v>Kab. Bolaang Mongondow</c:v>
                </c:pt>
                <c:pt idx="222">
                  <c:v>Kab. Minahasa</c:v>
                </c:pt>
                <c:pt idx="223">
                  <c:v>Kab. Kepulauan Sangihe</c:v>
                </c:pt>
                <c:pt idx="224">
                  <c:v>Kab. Minahasa Selatan</c:v>
                </c:pt>
                <c:pt idx="225">
                  <c:v>Kab. Minahasa Utara</c:v>
                </c:pt>
                <c:pt idx="226">
                  <c:v>Kab. Minahasa Tenggara</c:v>
                </c:pt>
                <c:pt idx="227">
                  <c:v>KAB. BOLAANG MONGONDOW UTARA</c:v>
                </c:pt>
                <c:pt idx="228">
                  <c:v>Kab. Kepulauan Sitaro</c:v>
                </c:pt>
                <c:pt idx="229">
                  <c:v>KAB. BOLAANG MONGONDOW TIMUR</c:v>
                </c:pt>
                <c:pt idx="230">
                  <c:v>Kab. Bolaang Mongondow Selatan</c:v>
                </c:pt>
                <c:pt idx="231">
                  <c:v>Kab. Banggai Kepulauan</c:v>
                </c:pt>
                <c:pt idx="232">
                  <c:v>Kab. Donggala</c:v>
                </c:pt>
                <c:pt idx="233">
                  <c:v>Kab. Poso</c:v>
                </c:pt>
                <c:pt idx="234">
                  <c:v>Kab. Banggai</c:v>
                </c:pt>
                <c:pt idx="235">
                  <c:v>Kab. Buol</c:v>
                </c:pt>
                <c:pt idx="236">
                  <c:v>Kab. Toli Toli</c:v>
                </c:pt>
                <c:pt idx="237">
                  <c:v>Kab. Morowali</c:v>
                </c:pt>
                <c:pt idx="238">
                  <c:v>Kab. Parigi Muotong</c:v>
                </c:pt>
                <c:pt idx="239">
                  <c:v>Kab. Tojo Una-Una</c:v>
                </c:pt>
                <c:pt idx="240">
                  <c:v>Kab. Sigi</c:v>
                </c:pt>
                <c:pt idx="241">
                  <c:v>Kab. Banggai Laut</c:v>
                </c:pt>
                <c:pt idx="242">
                  <c:v>Kab. Morowali Utara</c:v>
                </c:pt>
                <c:pt idx="243">
                  <c:v>Kab. Maros</c:v>
                </c:pt>
                <c:pt idx="244">
                  <c:v>Kab. Pangkajene Kepulauan</c:v>
                </c:pt>
                <c:pt idx="245">
                  <c:v>Kab. Gowa</c:v>
                </c:pt>
                <c:pt idx="246">
                  <c:v>Kab. Takalar</c:v>
                </c:pt>
                <c:pt idx="247">
                  <c:v>Kab. Jeneponto</c:v>
                </c:pt>
                <c:pt idx="248">
                  <c:v>Kab. Barru</c:v>
                </c:pt>
                <c:pt idx="249">
                  <c:v>Kab. Bone</c:v>
                </c:pt>
                <c:pt idx="250">
                  <c:v>Kab. Wajo</c:v>
                </c:pt>
                <c:pt idx="251">
                  <c:v>Kab. Soppeng</c:v>
                </c:pt>
                <c:pt idx="252">
                  <c:v>Kab. Bantaeng</c:v>
                </c:pt>
                <c:pt idx="253">
                  <c:v>Kab. Bulukumba</c:v>
                </c:pt>
                <c:pt idx="254">
                  <c:v>Kab. Sinjai</c:v>
                </c:pt>
                <c:pt idx="255">
                  <c:v>Kab. Selayar</c:v>
                </c:pt>
                <c:pt idx="256">
                  <c:v>Kab. Pinrang</c:v>
                </c:pt>
                <c:pt idx="257">
                  <c:v>Kab. Sidenreng Rappang</c:v>
                </c:pt>
                <c:pt idx="258">
                  <c:v>Kab. Enrekang</c:v>
                </c:pt>
                <c:pt idx="259">
                  <c:v>Kab. Luwu</c:v>
                </c:pt>
                <c:pt idx="260">
                  <c:v>Kab. Tana Toraja</c:v>
                </c:pt>
                <c:pt idx="261">
                  <c:v>Kab. Luwu Utara</c:v>
                </c:pt>
                <c:pt idx="262">
                  <c:v>Kab. Luwu Timur</c:v>
                </c:pt>
                <c:pt idx="263">
                  <c:v>Kab. Toraja Utara</c:v>
                </c:pt>
                <c:pt idx="264">
                  <c:v>Kab. Konawe</c:v>
                </c:pt>
                <c:pt idx="265">
                  <c:v>Kab. Muna</c:v>
                </c:pt>
                <c:pt idx="266">
                  <c:v>Kab. Buton</c:v>
                </c:pt>
                <c:pt idx="267">
                  <c:v>Kab. Kolaka</c:v>
                </c:pt>
                <c:pt idx="268">
                  <c:v>Kab. Konawe Selatan</c:v>
                </c:pt>
                <c:pt idx="269">
                  <c:v>Kab. Wakatobi</c:v>
                </c:pt>
                <c:pt idx="270">
                  <c:v>Kab. Bombana</c:v>
                </c:pt>
                <c:pt idx="271">
                  <c:v>Kab. Kolaka Utara</c:v>
                </c:pt>
                <c:pt idx="272">
                  <c:v>Kab. Kowane Utara</c:v>
                </c:pt>
                <c:pt idx="273">
                  <c:v>Kab. Buton Utara</c:v>
                </c:pt>
                <c:pt idx="274">
                  <c:v>Kab. Kolaka Timur</c:v>
                </c:pt>
                <c:pt idx="275">
                  <c:v>Kab. Konawe Kepulauan</c:v>
                </c:pt>
                <c:pt idx="276">
                  <c:v>Kab. Muna Barat</c:v>
                </c:pt>
                <c:pt idx="277">
                  <c:v>Kab. Buton Selatan</c:v>
                </c:pt>
                <c:pt idx="278">
                  <c:v>Kab. Buton Tengah</c:v>
                </c:pt>
                <c:pt idx="279">
                  <c:v>Kab. Maluku Tengah</c:v>
                </c:pt>
                <c:pt idx="280">
                  <c:v>Kab. Maluku Tenggara</c:v>
                </c:pt>
                <c:pt idx="281">
                  <c:v>Kab. Buru</c:v>
                </c:pt>
                <c:pt idx="282">
                  <c:v>Kab. Maluku Tenggara Barat</c:v>
                </c:pt>
                <c:pt idx="283">
                  <c:v>Kab. Seram Bagian Barat</c:v>
                </c:pt>
                <c:pt idx="284">
                  <c:v>Kab. Seram Bagian Timur</c:v>
                </c:pt>
                <c:pt idx="285">
                  <c:v>Kab. Kepulauan Aru</c:v>
                </c:pt>
                <c:pt idx="286">
                  <c:v>Kab. Buleleng</c:v>
                </c:pt>
                <c:pt idx="287">
                  <c:v>Kab. Jembrana</c:v>
                </c:pt>
                <c:pt idx="288">
                  <c:v>Kab. Tabanan</c:v>
                </c:pt>
                <c:pt idx="289">
                  <c:v>Kab. Badung</c:v>
                </c:pt>
                <c:pt idx="290">
                  <c:v>Kab. Gianyar</c:v>
                </c:pt>
                <c:pt idx="291">
                  <c:v>Kab. Klungkung</c:v>
                </c:pt>
                <c:pt idx="292">
                  <c:v>Kab. Bangli</c:v>
                </c:pt>
                <c:pt idx="293">
                  <c:v>Kab. Karang Asem</c:v>
                </c:pt>
                <c:pt idx="294">
                  <c:v>Kab. Lombok Barat</c:v>
                </c:pt>
                <c:pt idx="295">
                  <c:v>Kab. Lombok Tengah</c:v>
                </c:pt>
                <c:pt idx="296">
                  <c:v>Kab. Lombok Timur</c:v>
                </c:pt>
                <c:pt idx="297">
                  <c:v>Kab. Sumbawa</c:v>
                </c:pt>
                <c:pt idx="298">
                  <c:v>Kab. Dompu</c:v>
                </c:pt>
                <c:pt idx="299">
                  <c:v>Kab. Bima</c:v>
                </c:pt>
                <c:pt idx="300">
                  <c:v>Kab. Sumbawa Barat</c:v>
                </c:pt>
                <c:pt idx="301">
                  <c:v>Kab. Lombok Utara</c:v>
                </c:pt>
                <c:pt idx="302">
                  <c:v>Kab. Kupang</c:v>
                </c:pt>
                <c:pt idx="303">
                  <c:v>Kab. Timor Tengah Selatan</c:v>
                </c:pt>
                <c:pt idx="304">
                  <c:v>Kab. Timor Tengah Utara</c:v>
                </c:pt>
                <c:pt idx="305">
                  <c:v>Kab. Belu</c:v>
                </c:pt>
                <c:pt idx="306">
                  <c:v>Kab. Alor</c:v>
                </c:pt>
                <c:pt idx="307">
                  <c:v>Kab. Flores Timur</c:v>
                </c:pt>
                <c:pt idx="308">
                  <c:v>Kab. Sikka</c:v>
                </c:pt>
                <c:pt idx="309">
                  <c:v>Kab. Ende</c:v>
                </c:pt>
                <c:pt idx="310">
                  <c:v>Kab. Ngada</c:v>
                </c:pt>
                <c:pt idx="311">
                  <c:v>Kab. Manggarai</c:v>
                </c:pt>
                <c:pt idx="312">
                  <c:v>Kab. Sumba Timur</c:v>
                </c:pt>
                <c:pt idx="313">
                  <c:v>Kab. Sumba Barat</c:v>
                </c:pt>
                <c:pt idx="314">
                  <c:v>Kab. Lembata</c:v>
                </c:pt>
                <c:pt idx="315">
                  <c:v>Kab. Rote Ndao</c:v>
                </c:pt>
                <c:pt idx="316">
                  <c:v>Kab. Manggarai Barat</c:v>
                </c:pt>
                <c:pt idx="317">
                  <c:v>Kab. Nagekeo</c:v>
                </c:pt>
                <c:pt idx="318">
                  <c:v>Kab. Sumba Tengah</c:v>
                </c:pt>
                <c:pt idx="319">
                  <c:v>Kab. Sumba Barat Daya</c:v>
                </c:pt>
                <c:pt idx="320">
                  <c:v>Kab. Manggarai Timur</c:v>
                </c:pt>
                <c:pt idx="321">
                  <c:v>Kab. Malaka</c:v>
                </c:pt>
                <c:pt idx="322">
                  <c:v>Kab. Jaya Pura</c:v>
                </c:pt>
                <c:pt idx="323">
                  <c:v>Kab. Biak Numfor</c:v>
                </c:pt>
                <c:pt idx="324">
                  <c:v>KAB. KEPULAUAN YAPEN</c:v>
                </c:pt>
                <c:pt idx="325">
                  <c:v>Kab. Marauke</c:v>
                </c:pt>
                <c:pt idx="326">
                  <c:v>Kab. Jayawijaya</c:v>
                </c:pt>
                <c:pt idx="327">
                  <c:v>Kab. Nabire</c:v>
                </c:pt>
                <c:pt idx="328">
                  <c:v>Kab. Mimika</c:v>
                </c:pt>
                <c:pt idx="329">
                  <c:v>Kab. Keerom</c:v>
                </c:pt>
                <c:pt idx="330">
                  <c:v>Kab. Bengkulu Utara</c:v>
                </c:pt>
                <c:pt idx="331">
                  <c:v>Kab. Rejang Lebong</c:v>
                </c:pt>
                <c:pt idx="332">
                  <c:v>Kab. Bengkulu Selatan</c:v>
                </c:pt>
                <c:pt idx="333">
                  <c:v>Kab. Muko-Muko</c:v>
                </c:pt>
                <c:pt idx="334">
                  <c:v>Kab. Kepahiang</c:v>
                </c:pt>
                <c:pt idx="335">
                  <c:v>Kab. Lebong</c:v>
                </c:pt>
                <c:pt idx="336">
                  <c:v>Kab. Kaur</c:v>
                </c:pt>
                <c:pt idx="337">
                  <c:v>Kab. Seluma</c:v>
                </c:pt>
                <c:pt idx="338">
                  <c:v>Kab. Bengkulu Tengah</c:v>
                </c:pt>
                <c:pt idx="339">
                  <c:v>Kab. Halmahera Tengah</c:v>
                </c:pt>
                <c:pt idx="340">
                  <c:v>Kab. Halmahera Barat</c:v>
                </c:pt>
                <c:pt idx="341">
                  <c:v>Kab. Halmahera Utara</c:v>
                </c:pt>
                <c:pt idx="342">
                  <c:v>Kab. Halmahera Selatan</c:v>
                </c:pt>
                <c:pt idx="343">
                  <c:v>Kab. Kepulauan Sula</c:v>
                </c:pt>
                <c:pt idx="344">
                  <c:v>Kab. Morotai</c:v>
                </c:pt>
                <c:pt idx="345">
                  <c:v>Kab. Pulau Taliabu</c:v>
                </c:pt>
                <c:pt idx="346">
                  <c:v>Kab. Pandeglang</c:v>
                </c:pt>
                <c:pt idx="347">
                  <c:v>Kab. Lebak</c:v>
                </c:pt>
                <c:pt idx="348">
                  <c:v>Kab. Tangerang</c:v>
                </c:pt>
                <c:pt idx="349">
                  <c:v>Kab. Serang</c:v>
                </c:pt>
                <c:pt idx="350">
                  <c:v>Kab. Bangka</c:v>
                </c:pt>
                <c:pt idx="351">
                  <c:v>Kab. Belitung</c:v>
                </c:pt>
                <c:pt idx="352">
                  <c:v>Kab. Bangka Tengah</c:v>
                </c:pt>
                <c:pt idx="353">
                  <c:v>Kab. Bangka Barat</c:v>
                </c:pt>
                <c:pt idx="354">
                  <c:v>Kab. Bangka Selatan</c:v>
                </c:pt>
                <c:pt idx="355">
                  <c:v>Kab. Belitung Timur</c:v>
                </c:pt>
                <c:pt idx="356">
                  <c:v>Kab. Boalemo</c:v>
                </c:pt>
                <c:pt idx="357">
                  <c:v>Kab. Gorontalo</c:v>
                </c:pt>
                <c:pt idx="358">
                  <c:v>Kab. Pohuwato</c:v>
                </c:pt>
                <c:pt idx="359">
                  <c:v>Kab. Bonebolango</c:v>
                </c:pt>
                <c:pt idx="360">
                  <c:v>Kab. Gorontalo Utara</c:v>
                </c:pt>
                <c:pt idx="361">
                  <c:v>KAB. BINTAN</c:v>
                </c:pt>
                <c:pt idx="362">
                  <c:v>Kab. Karimun</c:v>
                </c:pt>
                <c:pt idx="363">
                  <c:v>Kab. Natuna</c:v>
                </c:pt>
                <c:pt idx="364">
                  <c:v>Kab. Lingga</c:v>
                </c:pt>
                <c:pt idx="365">
                  <c:v>Kab. Fak-Fak</c:v>
                </c:pt>
                <c:pt idx="366">
                  <c:v>Kab. Sorong</c:v>
                </c:pt>
                <c:pt idx="367">
                  <c:v>Kab. Manokwari</c:v>
                </c:pt>
                <c:pt idx="368">
                  <c:v>Kab. Raja Ampat</c:v>
                </c:pt>
                <c:pt idx="369">
                  <c:v>Kab. Mamuju</c:v>
                </c:pt>
                <c:pt idx="370">
                  <c:v>Kab. Mamuju Utara</c:v>
                </c:pt>
                <c:pt idx="371">
                  <c:v>Kab. Polewali</c:v>
                </c:pt>
                <c:pt idx="372">
                  <c:v>Kab. Mamasa</c:v>
                </c:pt>
                <c:pt idx="373">
                  <c:v>Kab. Majene</c:v>
                </c:pt>
                <c:pt idx="374">
                  <c:v>Kab. Mamuju Tengah</c:v>
                </c:pt>
                <c:pt idx="375">
                  <c:v>Kab. Bulungan</c:v>
                </c:pt>
                <c:pt idx="376">
                  <c:v>Kota Jakarta Pusat</c:v>
                </c:pt>
                <c:pt idx="377">
                  <c:v>Kota Jakarta Utara</c:v>
                </c:pt>
                <c:pt idx="378">
                  <c:v>Kota Jakarta Barat</c:v>
                </c:pt>
                <c:pt idx="379">
                  <c:v>Kota Jakarta Selatan</c:v>
                </c:pt>
                <c:pt idx="380">
                  <c:v>Kota Jakarta Timur</c:v>
                </c:pt>
                <c:pt idx="381">
                  <c:v>Kota Bandung</c:v>
                </c:pt>
                <c:pt idx="382">
                  <c:v>Kota Bogor</c:v>
                </c:pt>
                <c:pt idx="383">
                  <c:v>Kota Sukabumi</c:v>
                </c:pt>
                <c:pt idx="384">
                  <c:v>Kota Cirebon</c:v>
                </c:pt>
                <c:pt idx="385">
                  <c:v>Kota Bekasi</c:v>
                </c:pt>
                <c:pt idx="386">
                  <c:v>Kota Depok</c:v>
                </c:pt>
                <c:pt idx="387">
                  <c:v>Kota Cimahi</c:v>
                </c:pt>
                <c:pt idx="388">
                  <c:v>Kota Tasikmalaya</c:v>
                </c:pt>
                <c:pt idx="389">
                  <c:v>Kota Banjar</c:v>
                </c:pt>
                <c:pt idx="390">
                  <c:v>Kota Magelang</c:v>
                </c:pt>
                <c:pt idx="391">
                  <c:v>Kota Surakarta</c:v>
                </c:pt>
                <c:pt idx="392">
                  <c:v>Kota Salatiga</c:v>
                </c:pt>
                <c:pt idx="393">
                  <c:v>Kota Semarang</c:v>
                </c:pt>
                <c:pt idx="394">
                  <c:v>Kota Pekalongan</c:v>
                </c:pt>
                <c:pt idx="395">
                  <c:v>Kota Tegal</c:v>
                </c:pt>
                <c:pt idx="396">
                  <c:v>Kota Yogyakarta</c:v>
                </c:pt>
                <c:pt idx="397">
                  <c:v>Kota Surabaya</c:v>
                </c:pt>
                <c:pt idx="398">
                  <c:v>Kota Malang</c:v>
                </c:pt>
                <c:pt idx="399">
                  <c:v>Kota Madiun</c:v>
                </c:pt>
                <c:pt idx="400">
                  <c:v>Kota Kediri</c:v>
                </c:pt>
                <c:pt idx="401">
                  <c:v>Kota Mojokerto</c:v>
                </c:pt>
                <c:pt idx="402">
                  <c:v>Kota Blitar</c:v>
                </c:pt>
                <c:pt idx="403">
                  <c:v>Kota Pasuruan</c:v>
                </c:pt>
                <c:pt idx="404">
                  <c:v>Kota Probolinggo</c:v>
                </c:pt>
                <c:pt idx="405">
                  <c:v>Kota Batu</c:v>
                </c:pt>
                <c:pt idx="406">
                  <c:v>Kota Sabang</c:v>
                </c:pt>
                <c:pt idx="407">
                  <c:v>Kota Banda Aceh</c:v>
                </c:pt>
                <c:pt idx="408">
                  <c:v>Kota Lhokseumawe</c:v>
                </c:pt>
                <c:pt idx="409">
                  <c:v>Kota Langsa</c:v>
                </c:pt>
                <c:pt idx="410">
                  <c:v>Kota Subulussalam</c:v>
                </c:pt>
                <c:pt idx="411">
                  <c:v>Kota Medan</c:v>
                </c:pt>
                <c:pt idx="412">
                  <c:v>Kota Binjai</c:v>
                </c:pt>
                <c:pt idx="413">
                  <c:v>Kota Tebing Tinggi</c:v>
                </c:pt>
                <c:pt idx="414">
                  <c:v>Kota Pematang Siantar</c:v>
                </c:pt>
                <c:pt idx="415">
                  <c:v>Kota Tanjung Balai</c:v>
                </c:pt>
                <c:pt idx="416">
                  <c:v>Kota Sibolga</c:v>
                </c:pt>
                <c:pt idx="417">
                  <c:v>Kota Padang Sidempuan</c:v>
                </c:pt>
                <c:pt idx="418">
                  <c:v>Kota Gunung Sitoli</c:v>
                </c:pt>
                <c:pt idx="419">
                  <c:v>Kota Bukittinggi</c:v>
                </c:pt>
                <c:pt idx="420">
                  <c:v>Kota Padang</c:v>
                </c:pt>
                <c:pt idx="421">
                  <c:v>Kota Padang Panjang</c:v>
                </c:pt>
                <c:pt idx="422">
                  <c:v>Kota Sawahlunto</c:v>
                </c:pt>
                <c:pt idx="423">
                  <c:v>Kota Solok</c:v>
                </c:pt>
                <c:pt idx="424">
                  <c:v>Kota Payakumbuh</c:v>
                </c:pt>
                <c:pt idx="425">
                  <c:v>Kota Pariaman</c:v>
                </c:pt>
                <c:pt idx="426">
                  <c:v>Kota Pekanbaru</c:v>
                </c:pt>
                <c:pt idx="427">
                  <c:v>Kota Dumai</c:v>
                </c:pt>
                <c:pt idx="428">
                  <c:v>Kota Jambi</c:v>
                </c:pt>
                <c:pt idx="429">
                  <c:v>Kota Sungai Penuh</c:v>
                </c:pt>
                <c:pt idx="430">
                  <c:v>Kota Palembang</c:v>
                </c:pt>
                <c:pt idx="431">
                  <c:v>Kota Prabumulih</c:v>
                </c:pt>
                <c:pt idx="432">
                  <c:v>Kota Lubuk Linggau</c:v>
                </c:pt>
                <c:pt idx="433">
                  <c:v>Kota Pagar Alam</c:v>
                </c:pt>
                <c:pt idx="434">
                  <c:v>Kota Bandar Lampung</c:v>
                </c:pt>
                <c:pt idx="435">
                  <c:v>Kota Metro</c:v>
                </c:pt>
                <c:pt idx="436">
                  <c:v>Kota Pontianak</c:v>
                </c:pt>
                <c:pt idx="437">
                  <c:v>Kota Singkawang</c:v>
                </c:pt>
                <c:pt idx="438">
                  <c:v>Kota Palangkaraya</c:v>
                </c:pt>
                <c:pt idx="439">
                  <c:v>Kota Banjarmasin</c:v>
                </c:pt>
                <c:pt idx="440">
                  <c:v>Kota Banjarbaru</c:v>
                </c:pt>
                <c:pt idx="441">
                  <c:v>Kota Samarinda</c:v>
                </c:pt>
                <c:pt idx="442">
                  <c:v>Kota Balikpapan</c:v>
                </c:pt>
                <c:pt idx="443">
                  <c:v>Kota Bontang</c:v>
                </c:pt>
                <c:pt idx="444">
                  <c:v>Kota Manado</c:v>
                </c:pt>
                <c:pt idx="445">
                  <c:v>Kota Bitung</c:v>
                </c:pt>
                <c:pt idx="446">
                  <c:v>Kota Tomohon</c:v>
                </c:pt>
                <c:pt idx="447">
                  <c:v>Kota Kotamobagu</c:v>
                </c:pt>
                <c:pt idx="448">
                  <c:v>Kota Palu</c:v>
                </c:pt>
                <c:pt idx="449">
                  <c:v>Kota Makasar</c:v>
                </c:pt>
                <c:pt idx="450">
                  <c:v>Kota Pare Pare</c:v>
                </c:pt>
                <c:pt idx="451">
                  <c:v>Kota Palopo</c:v>
                </c:pt>
                <c:pt idx="452">
                  <c:v>Kota Kendari</c:v>
                </c:pt>
                <c:pt idx="453">
                  <c:v>Kota Bau-Bau</c:v>
                </c:pt>
                <c:pt idx="454">
                  <c:v>Kota Ambon</c:v>
                </c:pt>
                <c:pt idx="455">
                  <c:v>Kota Tual</c:v>
                </c:pt>
                <c:pt idx="456">
                  <c:v>Kota Denpasar</c:v>
                </c:pt>
                <c:pt idx="457">
                  <c:v>Kota Mataram</c:v>
                </c:pt>
                <c:pt idx="458">
                  <c:v>Kota Bima</c:v>
                </c:pt>
                <c:pt idx="459">
                  <c:v>Kota Kupang</c:v>
                </c:pt>
                <c:pt idx="460">
                  <c:v>Kota Jayapura</c:v>
                </c:pt>
                <c:pt idx="461">
                  <c:v>Kota Bengkulu</c:v>
                </c:pt>
                <c:pt idx="462">
                  <c:v>Kota Ternate</c:v>
                </c:pt>
                <c:pt idx="463">
                  <c:v>Kota Tidore Kepulauan</c:v>
                </c:pt>
                <c:pt idx="464">
                  <c:v>Kota Cilegon</c:v>
                </c:pt>
                <c:pt idx="465">
                  <c:v>Kota Tangerang</c:v>
                </c:pt>
                <c:pt idx="466">
                  <c:v>Kota Serang</c:v>
                </c:pt>
                <c:pt idx="467">
                  <c:v>Kota Tangerang Selatan</c:v>
                </c:pt>
                <c:pt idx="468">
                  <c:v>Kota Pangkal Pinang</c:v>
                </c:pt>
                <c:pt idx="469">
                  <c:v>Kota Gorontalo</c:v>
                </c:pt>
                <c:pt idx="470">
                  <c:v>Kota Batam</c:v>
                </c:pt>
                <c:pt idx="471">
                  <c:v>Kota Tanjung Pinang</c:v>
                </c:pt>
                <c:pt idx="472">
                  <c:v>Kota Sorong</c:v>
                </c:pt>
                <c:pt idx="473">
                  <c:v>Kota Tarakan</c:v>
                </c:pt>
              </c:strCache>
            </c:strRef>
          </c:xVal>
          <c:yVal>
            <c:numRef>
              <c:f>'ukgkab (2)'!$L$7:$L$480</c:f>
              <c:numCache>
                <c:formatCode>General</c:formatCode>
                <c:ptCount val="474"/>
                <c:pt idx="0">
                  <c:v>51.68</c:v>
                </c:pt>
                <c:pt idx="1">
                  <c:v>55.31</c:v>
                </c:pt>
                <c:pt idx="2">
                  <c:v>54.160000000000011</c:v>
                </c:pt>
                <c:pt idx="3">
                  <c:v>51.95</c:v>
                </c:pt>
                <c:pt idx="4">
                  <c:v>55.660000000000011</c:v>
                </c:pt>
                <c:pt idx="5">
                  <c:v>55.04</c:v>
                </c:pt>
                <c:pt idx="6">
                  <c:v>53.78</c:v>
                </c:pt>
                <c:pt idx="7">
                  <c:v>54.8</c:v>
                </c:pt>
                <c:pt idx="8">
                  <c:v>54.82</c:v>
                </c:pt>
                <c:pt idx="9">
                  <c:v>54.64</c:v>
                </c:pt>
                <c:pt idx="10">
                  <c:v>55.21</c:v>
                </c:pt>
                <c:pt idx="11">
                  <c:v>54.14</c:v>
                </c:pt>
                <c:pt idx="12">
                  <c:v>52.220000000000013</c:v>
                </c:pt>
                <c:pt idx="13">
                  <c:v>53.51</c:v>
                </c:pt>
                <c:pt idx="14">
                  <c:v>53.99</c:v>
                </c:pt>
                <c:pt idx="15">
                  <c:v>52.85</c:v>
                </c:pt>
                <c:pt idx="16">
                  <c:v>54.18</c:v>
                </c:pt>
                <c:pt idx="17">
                  <c:v>54.95</c:v>
                </c:pt>
                <c:pt idx="18">
                  <c:v>52.03</c:v>
                </c:pt>
                <c:pt idx="19">
                  <c:v>59.190000000000012</c:v>
                </c:pt>
                <c:pt idx="20">
                  <c:v>60</c:v>
                </c:pt>
                <c:pt idx="21">
                  <c:v>61.17</c:v>
                </c:pt>
                <c:pt idx="22">
                  <c:v>58.55</c:v>
                </c:pt>
                <c:pt idx="23">
                  <c:v>59.730000000000011</c:v>
                </c:pt>
                <c:pt idx="24">
                  <c:v>59.36</c:v>
                </c:pt>
                <c:pt idx="25">
                  <c:v>59.54</c:v>
                </c:pt>
                <c:pt idx="26">
                  <c:v>60.63</c:v>
                </c:pt>
                <c:pt idx="27">
                  <c:v>58.05</c:v>
                </c:pt>
                <c:pt idx="28">
                  <c:v>57.160000000000011</c:v>
                </c:pt>
                <c:pt idx="29">
                  <c:v>59.36</c:v>
                </c:pt>
                <c:pt idx="30">
                  <c:v>58.89</c:v>
                </c:pt>
                <c:pt idx="31">
                  <c:v>58.48</c:v>
                </c:pt>
                <c:pt idx="32">
                  <c:v>56.25</c:v>
                </c:pt>
                <c:pt idx="33">
                  <c:v>56.82</c:v>
                </c:pt>
                <c:pt idx="34">
                  <c:v>56.8</c:v>
                </c:pt>
                <c:pt idx="35">
                  <c:v>58.290000000000013</c:v>
                </c:pt>
                <c:pt idx="36">
                  <c:v>58.790000000000013</c:v>
                </c:pt>
                <c:pt idx="37">
                  <c:v>59.09</c:v>
                </c:pt>
                <c:pt idx="38">
                  <c:v>58.290000000000013</c:v>
                </c:pt>
                <c:pt idx="39">
                  <c:v>57.160000000000011</c:v>
                </c:pt>
                <c:pt idx="40">
                  <c:v>61.38</c:v>
                </c:pt>
                <c:pt idx="41">
                  <c:v>59.94</c:v>
                </c:pt>
                <c:pt idx="42">
                  <c:v>58.660000000000011</c:v>
                </c:pt>
                <c:pt idx="43">
                  <c:v>59.75</c:v>
                </c:pt>
                <c:pt idx="44">
                  <c:v>58.720000000000013</c:v>
                </c:pt>
                <c:pt idx="45">
                  <c:v>57.83</c:v>
                </c:pt>
                <c:pt idx="46">
                  <c:v>56.8</c:v>
                </c:pt>
                <c:pt idx="47">
                  <c:v>56.220000000000013</c:v>
                </c:pt>
                <c:pt idx="48">
                  <c:v>62.18</c:v>
                </c:pt>
                <c:pt idx="49">
                  <c:v>62.42</c:v>
                </c:pt>
                <c:pt idx="50">
                  <c:v>61.7</c:v>
                </c:pt>
                <c:pt idx="51">
                  <c:v>61.39</c:v>
                </c:pt>
                <c:pt idx="52">
                  <c:v>59</c:v>
                </c:pt>
                <c:pt idx="53">
                  <c:v>58.83</c:v>
                </c:pt>
                <c:pt idx="54">
                  <c:v>58.09</c:v>
                </c:pt>
                <c:pt idx="55">
                  <c:v>59.65</c:v>
                </c:pt>
                <c:pt idx="56">
                  <c:v>55.99</c:v>
                </c:pt>
                <c:pt idx="57">
                  <c:v>57.05</c:v>
                </c:pt>
                <c:pt idx="58">
                  <c:v>56.11</c:v>
                </c:pt>
                <c:pt idx="59">
                  <c:v>56.2</c:v>
                </c:pt>
                <c:pt idx="60">
                  <c:v>56.59</c:v>
                </c:pt>
                <c:pt idx="61">
                  <c:v>57.08</c:v>
                </c:pt>
                <c:pt idx="62">
                  <c:v>58.8</c:v>
                </c:pt>
                <c:pt idx="63">
                  <c:v>57.48</c:v>
                </c:pt>
                <c:pt idx="64">
                  <c:v>57.81</c:v>
                </c:pt>
                <c:pt idx="65">
                  <c:v>56.120000000000012</c:v>
                </c:pt>
                <c:pt idx="66">
                  <c:v>56.84</c:v>
                </c:pt>
                <c:pt idx="67">
                  <c:v>58.13</c:v>
                </c:pt>
                <c:pt idx="68">
                  <c:v>55.82</c:v>
                </c:pt>
                <c:pt idx="69">
                  <c:v>56.790000000000013</c:v>
                </c:pt>
                <c:pt idx="70">
                  <c:v>56.99</c:v>
                </c:pt>
                <c:pt idx="71">
                  <c:v>54.37</c:v>
                </c:pt>
                <c:pt idx="72">
                  <c:v>56.48</c:v>
                </c:pt>
                <c:pt idx="73">
                  <c:v>53.39</c:v>
                </c:pt>
                <c:pt idx="74">
                  <c:v>53.48</c:v>
                </c:pt>
                <c:pt idx="75">
                  <c:v>54.48</c:v>
                </c:pt>
                <c:pt idx="76">
                  <c:v>55.4</c:v>
                </c:pt>
                <c:pt idx="77">
                  <c:v>52.2</c:v>
                </c:pt>
                <c:pt idx="78">
                  <c:v>50.75</c:v>
                </c:pt>
                <c:pt idx="79">
                  <c:v>51.9</c:v>
                </c:pt>
                <c:pt idx="80">
                  <c:v>52.92</c:v>
                </c:pt>
                <c:pt idx="81">
                  <c:v>46.27</c:v>
                </c:pt>
                <c:pt idx="82">
                  <c:v>43.94</c:v>
                </c:pt>
                <c:pt idx="83">
                  <c:v>44.1</c:v>
                </c:pt>
                <c:pt idx="84">
                  <c:v>43.83</c:v>
                </c:pt>
                <c:pt idx="85">
                  <c:v>44.690000000000012</c:v>
                </c:pt>
                <c:pt idx="86">
                  <c:v>43.9</c:v>
                </c:pt>
                <c:pt idx="87">
                  <c:v>44.45</c:v>
                </c:pt>
                <c:pt idx="88">
                  <c:v>43.31</c:v>
                </c:pt>
                <c:pt idx="89">
                  <c:v>43.03</c:v>
                </c:pt>
                <c:pt idx="90">
                  <c:v>44.5</c:v>
                </c:pt>
                <c:pt idx="91">
                  <c:v>46.57</c:v>
                </c:pt>
                <c:pt idx="92">
                  <c:v>50.260000000000012</c:v>
                </c:pt>
                <c:pt idx="93">
                  <c:v>42.220000000000013</c:v>
                </c:pt>
                <c:pt idx="94">
                  <c:v>46.58</c:v>
                </c:pt>
                <c:pt idx="95">
                  <c:v>45.68</c:v>
                </c:pt>
                <c:pt idx="96">
                  <c:v>44.28</c:v>
                </c:pt>
                <c:pt idx="97">
                  <c:v>43.99</c:v>
                </c:pt>
                <c:pt idx="98">
                  <c:v>42.660000000000011</c:v>
                </c:pt>
                <c:pt idx="99">
                  <c:v>49.3</c:v>
                </c:pt>
                <c:pt idx="100">
                  <c:v>47.92</c:v>
                </c:pt>
                <c:pt idx="101">
                  <c:v>48.85</c:v>
                </c:pt>
                <c:pt idx="102">
                  <c:v>48.33</c:v>
                </c:pt>
                <c:pt idx="103">
                  <c:v>50.4</c:v>
                </c:pt>
                <c:pt idx="104">
                  <c:v>49.11</c:v>
                </c:pt>
                <c:pt idx="105">
                  <c:v>49.01</c:v>
                </c:pt>
                <c:pt idx="106">
                  <c:v>48.54</c:v>
                </c:pt>
                <c:pt idx="107">
                  <c:v>47.48</c:v>
                </c:pt>
                <c:pt idx="108">
                  <c:v>46.260000000000012</c:v>
                </c:pt>
                <c:pt idx="109">
                  <c:v>44.55</c:v>
                </c:pt>
                <c:pt idx="110">
                  <c:v>47.31</c:v>
                </c:pt>
                <c:pt idx="111">
                  <c:v>51.160000000000011</c:v>
                </c:pt>
                <c:pt idx="112">
                  <c:v>41.53</c:v>
                </c:pt>
                <c:pt idx="113">
                  <c:v>49.230000000000011</c:v>
                </c:pt>
                <c:pt idx="114">
                  <c:v>50.790000000000013</c:v>
                </c:pt>
                <c:pt idx="115">
                  <c:v>50.54</c:v>
                </c:pt>
                <c:pt idx="116">
                  <c:v>48.48</c:v>
                </c:pt>
                <c:pt idx="117">
                  <c:v>48.38</c:v>
                </c:pt>
                <c:pt idx="118">
                  <c:v>46.07</c:v>
                </c:pt>
                <c:pt idx="119">
                  <c:v>44.96</c:v>
                </c:pt>
                <c:pt idx="120">
                  <c:v>47.25</c:v>
                </c:pt>
                <c:pt idx="121">
                  <c:v>47.78</c:v>
                </c:pt>
                <c:pt idx="122">
                  <c:v>43.96</c:v>
                </c:pt>
                <c:pt idx="123">
                  <c:v>44.3</c:v>
                </c:pt>
                <c:pt idx="124">
                  <c:v>56.01</c:v>
                </c:pt>
                <c:pt idx="125">
                  <c:v>54.49</c:v>
                </c:pt>
                <c:pt idx="126">
                  <c:v>56.45</c:v>
                </c:pt>
                <c:pt idx="127">
                  <c:v>54.51</c:v>
                </c:pt>
                <c:pt idx="128">
                  <c:v>52.34</c:v>
                </c:pt>
                <c:pt idx="129">
                  <c:v>49.17</c:v>
                </c:pt>
                <c:pt idx="130">
                  <c:v>56.8</c:v>
                </c:pt>
                <c:pt idx="131">
                  <c:v>54.81</c:v>
                </c:pt>
                <c:pt idx="132">
                  <c:v>51.57</c:v>
                </c:pt>
                <c:pt idx="133">
                  <c:v>54.28</c:v>
                </c:pt>
                <c:pt idx="134">
                  <c:v>52.96</c:v>
                </c:pt>
                <c:pt idx="135">
                  <c:v>51.48</c:v>
                </c:pt>
                <c:pt idx="136">
                  <c:v>51.58</c:v>
                </c:pt>
                <c:pt idx="137">
                  <c:v>51.1</c:v>
                </c:pt>
                <c:pt idx="138">
                  <c:v>48.230000000000011</c:v>
                </c:pt>
                <c:pt idx="139">
                  <c:v>52.690000000000012</c:v>
                </c:pt>
                <c:pt idx="140">
                  <c:v>50.97</c:v>
                </c:pt>
                <c:pt idx="141">
                  <c:v>49.15</c:v>
                </c:pt>
                <c:pt idx="142">
                  <c:v>53.46</c:v>
                </c:pt>
                <c:pt idx="143">
                  <c:v>49.25</c:v>
                </c:pt>
                <c:pt idx="144">
                  <c:v>50.06</c:v>
                </c:pt>
                <c:pt idx="145">
                  <c:v>50.05</c:v>
                </c:pt>
                <c:pt idx="146">
                  <c:v>46.47</c:v>
                </c:pt>
                <c:pt idx="147">
                  <c:v>47.64</c:v>
                </c:pt>
                <c:pt idx="148">
                  <c:v>48.71</c:v>
                </c:pt>
                <c:pt idx="149">
                  <c:v>45.04</c:v>
                </c:pt>
                <c:pt idx="150">
                  <c:v>49.04</c:v>
                </c:pt>
                <c:pt idx="151">
                  <c:v>49.81</c:v>
                </c:pt>
                <c:pt idx="152">
                  <c:v>49.83</c:v>
                </c:pt>
                <c:pt idx="153">
                  <c:v>46.42</c:v>
                </c:pt>
                <c:pt idx="154">
                  <c:v>48.94</c:v>
                </c:pt>
                <c:pt idx="155">
                  <c:v>47.97</c:v>
                </c:pt>
                <c:pt idx="156">
                  <c:v>48.83</c:v>
                </c:pt>
                <c:pt idx="157">
                  <c:v>49.21</c:v>
                </c:pt>
                <c:pt idx="158">
                  <c:v>45.84</c:v>
                </c:pt>
                <c:pt idx="159">
                  <c:v>49.05</c:v>
                </c:pt>
                <c:pt idx="160">
                  <c:v>49.55</c:v>
                </c:pt>
                <c:pt idx="161">
                  <c:v>49.01</c:v>
                </c:pt>
                <c:pt idx="162">
                  <c:v>45.74</c:v>
                </c:pt>
                <c:pt idx="163">
                  <c:v>48.68</c:v>
                </c:pt>
                <c:pt idx="164">
                  <c:v>45.13</c:v>
                </c:pt>
                <c:pt idx="165">
                  <c:v>47.93</c:v>
                </c:pt>
                <c:pt idx="166">
                  <c:v>45.15</c:v>
                </c:pt>
                <c:pt idx="167">
                  <c:v>50.260000000000012</c:v>
                </c:pt>
                <c:pt idx="168">
                  <c:v>49.97</c:v>
                </c:pt>
                <c:pt idx="169">
                  <c:v>47.14</c:v>
                </c:pt>
                <c:pt idx="170">
                  <c:v>47.67</c:v>
                </c:pt>
                <c:pt idx="171">
                  <c:v>48.790000000000013</c:v>
                </c:pt>
                <c:pt idx="172">
                  <c:v>48.11</c:v>
                </c:pt>
                <c:pt idx="173">
                  <c:v>49.86</c:v>
                </c:pt>
                <c:pt idx="174">
                  <c:v>47.690000000000012</c:v>
                </c:pt>
                <c:pt idx="175">
                  <c:v>49.220000000000013</c:v>
                </c:pt>
                <c:pt idx="176">
                  <c:v>50.04</c:v>
                </c:pt>
                <c:pt idx="177">
                  <c:v>51.14</c:v>
                </c:pt>
                <c:pt idx="178">
                  <c:v>49.64</c:v>
                </c:pt>
                <c:pt idx="179">
                  <c:v>45.15</c:v>
                </c:pt>
                <c:pt idx="180">
                  <c:v>51.61</c:v>
                </c:pt>
                <c:pt idx="181">
                  <c:v>48.86</c:v>
                </c:pt>
                <c:pt idx="182">
                  <c:v>49.220000000000013</c:v>
                </c:pt>
                <c:pt idx="183">
                  <c:v>47.02</c:v>
                </c:pt>
                <c:pt idx="184">
                  <c:v>50.39</c:v>
                </c:pt>
                <c:pt idx="185">
                  <c:v>50.290000000000013</c:v>
                </c:pt>
                <c:pt idx="186">
                  <c:v>49.94</c:v>
                </c:pt>
                <c:pt idx="187">
                  <c:v>46</c:v>
                </c:pt>
                <c:pt idx="188">
                  <c:v>46.83</c:v>
                </c:pt>
                <c:pt idx="189">
                  <c:v>48.160000000000011</c:v>
                </c:pt>
                <c:pt idx="190">
                  <c:v>51.14</c:v>
                </c:pt>
                <c:pt idx="191">
                  <c:v>50.78</c:v>
                </c:pt>
                <c:pt idx="192">
                  <c:v>47.34</c:v>
                </c:pt>
                <c:pt idx="193">
                  <c:v>46.32</c:v>
                </c:pt>
                <c:pt idx="194">
                  <c:v>46.790000000000013</c:v>
                </c:pt>
                <c:pt idx="195">
                  <c:v>49.64</c:v>
                </c:pt>
                <c:pt idx="196">
                  <c:v>52.84</c:v>
                </c:pt>
                <c:pt idx="197">
                  <c:v>47.38</c:v>
                </c:pt>
                <c:pt idx="198">
                  <c:v>50.97</c:v>
                </c:pt>
                <c:pt idx="199">
                  <c:v>52.11</c:v>
                </c:pt>
                <c:pt idx="200">
                  <c:v>48.91</c:v>
                </c:pt>
                <c:pt idx="201">
                  <c:v>44.37</c:v>
                </c:pt>
                <c:pt idx="202">
                  <c:v>46.33</c:v>
                </c:pt>
                <c:pt idx="203">
                  <c:v>46.08</c:v>
                </c:pt>
                <c:pt idx="204">
                  <c:v>48.63</c:v>
                </c:pt>
                <c:pt idx="205">
                  <c:v>53.03</c:v>
                </c:pt>
                <c:pt idx="206">
                  <c:v>54.38</c:v>
                </c:pt>
                <c:pt idx="207">
                  <c:v>52.98</c:v>
                </c:pt>
                <c:pt idx="208">
                  <c:v>51.74</c:v>
                </c:pt>
                <c:pt idx="209">
                  <c:v>51.56</c:v>
                </c:pt>
                <c:pt idx="210">
                  <c:v>51.28</c:v>
                </c:pt>
                <c:pt idx="211">
                  <c:v>53.43</c:v>
                </c:pt>
                <c:pt idx="212">
                  <c:v>52.54</c:v>
                </c:pt>
                <c:pt idx="213">
                  <c:v>51.08</c:v>
                </c:pt>
                <c:pt idx="214">
                  <c:v>52.71</c:v>
                </c:pt>
                <c:pt idx="215">
                  <c:v>52.190000000000012</c:v>
                </c:pt>
                <c:pt idx="216">
                  <c:v>52.230000000000011</c:v>
                </c:pt>
                <c:pt idx="217">
                  <c:v>48.51</c:v>
                </c:pt>
                <c:pt idx="218">
                  <c:v>50.8</c:v>
                </c:pt>
                <c:pt idx="219">
                  <c:v>54.82</c:v>
                </c:pt>
                <c:pt idx="220">
                  <c:v>54.57</c:v>
                </c:pt>
                <c:pt idx="221">
                  <c:v>45.91</c:v>
                </c:pt>
                <c:pt idx="222">
                  <c:v>48.08</c:v>
                </c:pt>
                <c:pt idx="223">
                  <c:v>48.17</c:v>
                </c:pt>
                <c:pt idx="224">
                  <c:v>47.160000000000011</c:v>
                </c:pt>
                <c:pt idx="225">
                  <c:v>48.53</c:v>
                </c:pt>
                <c:pt idx="226">
                  <c:v>49.33</c:v>
                </c:pt>
                <c:pt idx="227">
                  <c:v>45.88</c:v>
                </c:pt>
                <c:pt idx="228">
                  <c:v>47.85</c:v>
                </c:pt>
                <c:pt idx="229">
                  <c:v>47.260000000000012</c:v>
                </c:pt>
                <c:pt idx="230">
                  <c:v>46.44</c:v>
                </c:pt>
                <c:pt idx="231">
                  <c:v>47.31</c:v>
                </c:pt>
                <c:pt idx="232">
                  <c:v>45.68</c:v>
                </c:pt>
                <c:pt idx="233">
                  <c:v>47.93</c:v>
                </c:pt>
                <c:pt idx="234">
                  <c:v>47.28</c:v>
                </c:pt>
                <c:pt idx="235">
                  <c:v>44.21</c:v>
                </c:pt>
                <c:pt idx="236">
                  <c:v>45.8</c:v>
                </c:pt>
                <c:pt idx="237">
                  <c:v>46.690000000000012</c:v>
                </c:pt>
                <c:pt idx="238">
                  <c:v>46.71</c:v>
                </c:pt>
                <c:pt idx="239">
                  <c:v>46.65</c:v>
                </c:pt>
                <c:pt idx="240">
                  <c:v>45.49</c:v>
                </c:pt>
                <c:pt idx="241">
                  <c:v>45.790000000000013</c:v>
                </c:pt>
                <c:pt idx="242">
                  <c:v>47.18</c:v>
                </c:pt>
                <c:pt idx="243">
                  <c:v>50.58</c:v>
                </c:pt>
                <c:pt idx="244">
                  <c:v>49.7</c:v>
                </c:pt>
                <c:pt idx="245">
                  <c:v>48.690000000000012</c:v>
                </c:pt>
                <c:pt idx="246">
                  <c:v>47.95</c:v>
                </c:pt>
                <c:pt idx="247">
                  <c:v>44.45</c:v>
                </c:pt>
                <c:pt idx="248">
                  <c:v>49.9</c:v>
                </c:pt>
                <c:pt idx="249">
                  <c:v>48.21</c:v>
                </c:pt>
                <c:pt idx="250">
                  <c:v>50.81</c:v>
                </c:pt>
                <c:pt idx="251">
                  <c:v>50.24</c:v>
                </c:pt>
                <c:pt idx="252">
                  <c:v>46.9</c:v>
                </c:pt>
                <c:pt idx="253">
                  <c:v>47.82</c:v>
                </c:pt>
                <c:pt idx="254">
                  <c:v>48.41</c:v>
                </c:pt>
                <c:pt idx="255">
                  <c:v>49.35</c:v>
                </c:pt>
                <c:pt idx="256">
                  <c:v>48.230000000000011</c:v>
                </c:pt>
                <c:pt idx="257">
                  <c:v>50.37</c:v>
                </c:pt>
                <c:pt idx="258">
                  <c:v>51.71</c:v>
                </c:pt>
                <c:pt idx="259">
                  <c:v>46.83</c:v>
                </c:pt>
                <c:pt idx="260">
                  <c:v>48.71</c:v>
                </c:pt>
                <c:pt idx="261">
                  <c:v>46.94</c:v>
                </c:pt>
                <c:pt idx="262">
                  <c:v>50.92</c:v>
                </c:pt>
                <c:pt idx="263">
                  <c:v>48.77</c:v>
                </c:pt>
                <c:pt idx="264">
                  <c:v>46.55</c:v>
                </c:pt>
                <c:pt idx="265">
                  <c:v>48.160000000000011</c:v>
                </c:pt>
                <c:pt idx="266">
                  <c:v>47.81</c:v>
                </c:pt>
                <c:pt idx="267">
                  <c:v>47.05</c:v>
                </c:pt>
                <c:pt idx="268">
                  <c:v>47.41</c:v>
                </c:pt>
                <c:pt idx="269">
                  <c:v>47.63</c:v>
                </c:pt>
                <c:pt idx="270">
                  <c:v>47.120000000000012</c:v>
                </c:pt>
                <c:pt idx="271">
                  <c:v>45.64</c:v>
                </c:pt>
                <c:pt idx="272">
                  <c:v>47.230000000000011</c:v>
                </c:pt>
                <c:pt idx="273">
                  <c:v>49.41</c:v>
                </c:pt>
                <c:pt idx="274">
                  <c:v>45.4</c:v>
                </c:pt>
                <c:pt idx="275">
                  <c:v>43.45</c:v>
                </c:pt>
                <c:pt idx="276">
                  <c:v>48.64</c:v>
                </c:pt>
                <c:pt idx="277">
                  <c:v>47.1</c:v>
                </c:pt>
                <c:pt idx="278">
                  <c:v>47.65</c:v>
                </c:pt>
                <c:pt idx="279">
                  <c:v>44.09</c:v>
                </c:pt>
                <c:pt idx="280">
                  <c:v>45.160000000000011</c:v>
                </c:pt>
                <c:pt idx="281">
                  <c:v>43.53</c:v>
                </c:pt>
                <c:pt idx="282">
                  <c:v>41.87</c:v>
                </c:pt>
                <c:pt idx="283">
                  <c:v>43.160000000000011</c:v>
                </c:pt>
                <c:pt idx="284">
                  <c:v>40.28</c:v>
                </c:pt>
                <c:pt idx="285">
                  <c:v>42.65</c:v>
                </c:pt>
                <c:pt idx="286">
                  <c:v>56.51</c:v>
                </c:pt>
                <c:pt idx="287">
                  <c:v>56.97</c:v>
                </c:pt>
                <c:pt idx="288">
                  <c:v>53.88</c:v>
                </c:pt>
                <c:pt idx="289">
                  <c:v>56.96</c:v>
                </c:pt>
                <c:pt idx="290">
                  <c:v>53.97</c:v>
                </c:pt>
                <c:pt idx="291">
                  <c:v>55.260000000000012</c:v>
                </c:pt>
                <c:pt idx="292">
                  <c:v>54.01</c:v>
                </c:pt>
                <c:pt idx="293">
                  <c:v>55.91</c:v>
                </c:pt>
                <c:pt idx="294">
                  <c:v>51.720000000000013</c:v>
                </c:pt>
                <c:pt idx="295">
                  <c:v>49.38</c:v>
                </c:pt>
                <c:pt idx="296">
                  <c:v>50.71</c:v>
                </c:pt>
                <c:pt idx="297">
                  <c:v>50.49</c:v>
                </c:pt>
                <c:pt idx="298">
                  <c:v>46</c:v>
                </c:pt>
                <c:pt idx="299">
                  <c:v>42.85</c:v>
                </c:pt>
                <c:pt idx="300">
                  <c:v>53.54</c:v>
                </c:pt>
                <c:pt idx="301">
                  <c:v>51.55</c:v>
                </c:pt>
                <c:pt idx="302">
                  <c:v>45.75</c:v>
                </c:pt>
                <c:pt idx="303">
                  <c:v>41.65</c:v>
                </c:pt>
                <c:pt idx="304">
                  <c:v>45.44</c:v>
                </c:pt>
                <c:pt idx="305">
                  <c:v>45.55</c:v>
                </c:pt>
                <c:pt idx="306">
                  <c:v>44.3</c:v>
                </c:pt>
                <c:pt idx="307">
                  <c:v>51.46</c:v>
                </c:pt>
                <c:pt idx="308">
                  <c:v>50.7</c:v>
                </c:pt>
                <c:pt idx="309">
                  <c:v>47.660000000000011</c:v>
                </c:pt>
                <c:pt idx="310">
                  <c:v>50.81</c:v>
                </c:pt>
                <c:pt idx="311">
                  <c:v>50.6</c:v>
                </c:pt>
                <c:pt idx="312">
                  <c:v>47.89</c:v>
                </c:pt>
                <c:pt idx="313">
                  <c:v>44.34</c:v>
                </c:pt>
                <c:pt idx="314">
                  <c:v>51</c:v>
                </c:pt>
                <c:pt idx="315">
                  <c:v>47.38</c:v>
                </c:pt>
                <c:pt idx="316">
                  <c:v>47.65</c:v>
                </c:pt>
                <c:pt idx="317">
                  <c:v>48.52</c:v>
                </c:pt>
                <c:pt idx="318">
                  <c:v>45.04</c:v>
                </c:pt>
                <c:pt idx="319">
                  <c:v>42.46</c:v>
                </c:pt>
                <c:pt idx="320">
                  <c:v>48.06</c:v>
                </c:pt>
                <c:pt idx="321">
                  <c:v>40.82</c:v>
                </c:pt>
                <c:pt idx="322">
                  <c:v>47.59</c:v>
                </c:pt>
                <c:pt idx="323">
                  <c:v>45.42</c:v>
                </c:pt>
                <c:pt idx="324">
                  <c:v>44.5</c:v>
                </c:pt>
                <c:pt idx="325">
                  <c:v>50.99</c:v>
                </c:pt>
                <c:pt idx="326">
                  <c:v>40.83</c:v>
                </c:pt>
                <c:pt idx="327">
                  <c:v>47.120000000000012</c:v>
                </c:pt>
                <c:pt idx="328">
                  <c:v>48.81</c:v>
                </c:pt>
                <c:pt idx="329">
                  <c:v>49.260000000000012</c:v>
                </c:pt>
                <c:pt idx="330">
                  <c:v>51.35</c:v>
                </c:pt>
                <c:pt idx="331">
                  <c:v>50.61</c:v>
                </c:pt>
                <c:pt idx="332">
                  <c:v>49.75</c:v>
                </c:pt>
                <c:pt idx="333">
                  <c:v>50.46</c:v>
                </c:pt>
                <c:pt idx="334">
                  <c:v>51.04</c:v>
                </c:pt>
                <c:pt idx="335">
                  <c:v>50.220000000000013</c:v>
                </c:pt>
                <c:pt idx="336">
                  <c:v>47.51</c:v>
                </c:pt>
                <c:pt idx="337">
                  <c:v>47.35</c:v>
                </c:pt>
                <c:pt idx="338">
                  <c:v>49.9</c:v>
                </c:pt>
                <c:pt idx="339">
                  <c:v>40.49</c:v>
                </c:pt>
                <c:pt idx="340">
                  <c:v>41.47</c:v>
                </c:pt>
                <c:pt idx="341">
                  <c:v>40.01</c:v>
                </c:pt>
                <c:pt idx="342">
                  <c:v>40.35</c:v>
                </c:pt>
                <c:pt idx="343">
                  <c:v>39.630000000000003</c:v>
                </c:pt>
                <c:pt idx="344">
                  <c:v>41.01</c:v>
                </c:pt>
                <c:pt idx="345">
                  <c:v>40.92</c:v>
                </c:pt>
                <c:pt idx="346">
                  <c:v>48.190000000000012</c:v>
                </c:pt>
                <c:pt idx="347">
                  <c:v>49.21</c:v>
                </c:pt>
                <c:pt idx="348">
                  <c:v>51.85</c:v>
                </c:pt>
                <c:pt idx="349">
                  <c:v>49.94</c:v>
                </c:pt>
                <c:pt idx="350">
                  <c:v>55.15</c:v>
                </c:pt>
                <c:pt idx="351">
                  <c:v>55.15</c:v>
                </c:pt>
                <c:pt idx="352">
                  <c:v>55.28</c:v>
                </c:pt>
                <c:pt idx="353">
                  <c:v>53.93</c:v>
                </c:pt>
                <c:pt idx="354">
                  <c:v>54.28</c:v>
                </c:pt>
                <c:pt idx="355">
                  <c:v>55.6</c:v>
                </c:pt>
                <c:pt idx="356">
                  <c:v>48.08</c:v>
                </c:pt>
                <c:pt idx="357">
                  <c:v>49.31</c:v>
                </c:pt>
                <c:pt idx="358">
                  <c:v>47.28</c:v>
                </c:pt>
                <c:pt idx="359">
                  <c:v>48.5</c:v>
                </c:pt>
                <c:pt idx="360">
                  <c:v>48.1</c:v>
                </c:pt>
                <c:pt idx="361">
                  <c:v>54.65</c:v>
                </c:pt>
                <c:pt idx="362">
                  <c:v>53.14</c:v>
                </c:pt>
                <c:pt idx="363">
                  <c:v>49.9</c:v>
                </c:pt>
                <c:pt idx="364">
                  <c:v>51.68</c:v>
                </c:pt>
                <c:pt idx="365">
                  <c:v>46.38</c:v>
                </c:pt>
                <c:pt idx="366">
                  <c:v>47.660000000000011</c:v>
                </c:pt>
                <c:pt idx="367">
                  <c:v>47.77</c:v>
                </c:pt>
                <c:pt idx="368">
                  <c:v>44.04</c:v>
                </c:pt>
                <c:pt idx="369">
                  <c:v>45.730000000000011</c:v>
                </c:pt>
                <c:pt idx="370">
                  <c:v>47.48</c:v>
                </c:pt>
                <c:pt idx="371">
                  <c:v>47.89</c:v>
                </c:pt>
                <c:pt idx="372">
                  <c:v>45.88</c:v>
                </c:pt>
                <c:pt idx="373">
                  <c:v>47.45</c:v>
                </c:pt>
                <c:pt idx="374">
                  <c:v>45.260000000000012</c:v>
                </c:pt>
                <c:pt idx="375">
                  <c:v>49.58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836-4B66-8C73-900445D96D00}"/>
            </c:ext>
          </c:extLst>
        </c:ser>
        <c:ser>
          <c:idx val="1"/>
          <c:order val="1"/>
          <c:tx>
            <c:v>Kota</c:v>
          </c:tx>
          <c:spPr>
            <a:ln w="19050">
              <a:noFill/>
            </a:ln>
          </c:spPr>
          <c:xVal>
            <c:strRef>
              <c:f>'ukgkab (2)'!$I$7:$I$480</c:f>
              <c:strCache>
                <c:ptCount val="474"/>
                <c:pt idx="0">
                  <c:v>Kab. Kepulauan Seribu</c:v>
                </c:pt>
                <c:pt idx="1">
                  <c:v>Kab. Bogor</c:v>
                </c:pt>
                <c:pt idx="2">
                  <c:v>Kab. Sukabumi</c:v>
                </c:pt>
                <c:pt idx="3">
                  <c:v>Kab. Cianjur</c:v>
                </c:pt>
                <c:pt idx="4">
                  <c:v>Kab. Bandung</c:v>
                </c:pt>
                <c:pt idx="5">
                  <c:v>Kab. Sumedang</c:v>
                </c:pt>
                <c:pt idx="6">
                  <c:v>Kab. Garut</c:v>
                </c:pt>
                <c:pt idx="7">
                  <c:v>Kab. Tasikmalaya</c:v>
                </c:pt>
                <c:pt idx="8">
                  <c:v>Kab. Ciamis</c:v>
                </c:pt>
                <c:pt idx="9">
                  <c:v>Kab. Kuningan</c:v>
                </c:pt>
                <c:pt idx="10">
                  <c:v>Kab. Majalengka</c:v>
                </c:pt>
                <c:pt idx="11">
                  <c:v>Kab. Cirebon</c:v>
                </c:pt>
                <c:pt idx="12">
                  <c:v>Kab. Indramayu</c:v>
                </c:pt>
                <c:pt idx="13">
                  <c:v>Kab. Subang</c:v>
                </c:pt>
                <c:pt idx="14">
                  <c:v>Kab. Purwakarta</c:v>
                </c:pt>
                <c:pt idx="15">
                  <c:v>Kab. Karawang</c:v>
                </c:pt>
                <c:pt idx="16">
                  <c:v>Kab. Bekasi</c:v>
                </c:pt>
                <c:pt idx="17">
                  <c:v>Kab. Bandung Barat</c:v>
                </c:pt>
                <c:pt idx="18">
                  <c:v>Kab. Pangandaran</c:v>
                </c:pt>
                <c:pt idx="19">
                  <c:v>Kab. Cilacap</c:v>
                </c:pt>
                <c:pt idx="20">
                  <c:v>Kab. Banyumas</c:v>
                </c:pt>
                <c:pt idx="21">
                  <c:v>Kab. Purbalingga</c:v>
                </c:pt>
                <c:pt idx="22">
                  <c:v>Kab. Banjarnegara</c:v>
                </c:pt>
                <c:pt idx="23">
                  <c:v>Kab. Kebumen</c:v>
                </c:pt>
                <c:pt idx="24">
                  <c:v>Kab. Purworejo</c:v>
                </c:pt>
                <c:pt idx="25">
                  <c:v>Kab. Wonosobo</c:v>
                </c:pt>
                <c:pt idx="26">
                  <c:v>KAB. MAGELANG</c:v>
                </c:pt>
                <c:pt idx="27">
                  <c:v>Kab. Boyolali</c:v>
                </c:pt>
                <c:pt idx="28">
                  <c:v>Kab. Klaten</c:v>
                </c:pt>
                <c:pt idx="29">
                  <c:v>Kab. Sukoharjo</c:v>
                </c:pt>
                <c:pt idx="30">
                  <c:v>Kab. Wonogiri</c:v>
                </c:pt>
                <c:pt idx="31">
                  <c:v>Kab. Karanganyar</c:v>
                </c:pt>
                <c:pt idx="32">
                  <c:v>Kab. Sragen</c:v>
                </c:pt>
                <c:pt idx="33">
                  <c:v>Kab. Grobogan</c:v>
                </c:pt>
                <c:pt idx="34">
                  <c:v>Kab. Blora</c:v>
                </c:pt>
                <c:pt idx="35">
                  <c:v>Kab. Rembang</c:v>
                </c:pt>
                <c:pt idx="36">
                  <c:v>Kab. Pati</c:v>
                </c:pt>
                <c:pt idx="37">
                  <c:v>Kab. Kudus</c:v>
                </c:pt>
                <c:pt idx="38">
                  <c:v>Kab. Jepara</c:v>
                </c:pt>
                <c:pt idx="39">
                  <c:v>Kab. Demak</c:v>
                </c:pt>
                <c:pt idx="40">
                  <c:v>Kab. Semarang</c:v>
                </c:pt>
                <c:pt idx="41">
                  <c:v>Kab. Temanggung</c:v>
                </c:pt>
                <c:pt idx="42">
                  <c:v>Kab. Kendal</c:v>
                </c:pt>
                <c:pt idx="43">
                  <c:v>Kab. Batang</c:v>
                </c:pt>
                <c:pt idx="44">
                  <c:v>Kab. Pekalongan</c:v>
                </c:pt>
                <c:pt idx="45">
                  <c:v>Kab. Pemalang</c:v>
                </c:pt>
                <c:pt idx="46">
                  <c:v>Kab. Tegal</c:v>
                </c:pt>
                <c:pt idx="47">
                  <c:v>Kab. Brebes</c:v>
                </c:pt>
                <c:pt idx="48">
                  <c:v>Kab. Bantul</c:v>
                </c:pt>
                <c:pt idx="49">
                  <c:v>Kab. Sleman</c:v>
                </c:pt>
                <c:pt idx="50">
                  <c:v>Kab. Gunung Kidul</c:v>
                </c:pt>
                <c:pt idx="51">
                  <c:v>Kab. Kulonprogo</c:v>
                </c:pt>
                <c:pt idx="52">
                  <c:v>Kab. Gresik</c:v>
                </c:pt>
                <c:pt idx="53">
                  <c:v>Kab. Sidoarjo</c:v>
                </c:pt>
                <c:pt idx="54">
                  <c:v>Kab. Mojokerto</c:v>
                </c:pt>
                <c:pt idx="55">
                  <c:v>Kab. Jombang</c:v>
                </c:pt>
                <c:pt idx="56">
                  <c:v>Kab. Bojonegoro</c:v>
                </c:pt>
                <c:pt idx="57">
                  <c:v>Kab. Tuban</c:v>
                </c:pt>
                <c:pt idx="58">
                  <c:v>Kab. Lamongan</c:v>
                </c:pt>
                <c:pt idx="59">
                  <c:v>Kab. Madiun</c:v>
                </c:pt>
                <c:pt idx="60">
                  <c:v>Kab. Ngawi</c:v>
                </c:pt>
                <c:pt idx="61">
                  <c:v>Kab. Magetan</c:v>
                </c:pt>
                <c:pt idx="62">
                  <c:v>Kab. Ponorogo</c:v>
                </c:pt>
                <c:pt idx="63">
                  <c:v>Kab. Pacitan</c:v>
                </c:pt>
                <c:pt idx="64">
                  <c:v>Kab. Kediri</c:v>
                </c:pt>
                <c:pt idx="65">
                  <c:v>Kab. Nganjuk</c:v>
                </c:pt>
                <c:pt idx="66">
                  <c:v>Kab. Blitar</c:v>
                </c:pt>
                <c:pt idx="67">
                  <c:v>Kab. Tulungagung</c:v>
                </c:pt>
                <c:pt idx="68">
                  <c:v>Kab. Trenggalek</c:v>
                </c:pt>
                <c:pt idx="69">
                  <c:v>Kab. Malang</c:v>
                </c:pt>
                <c:pt idx="70">
                  <c:v>Kab. Pasuruan</c:v>
                </c:pt>
                <c:pt idx="71">
                  <c:v>Kab. Probolinggo</c:v>
                </c:pt>
                <c:pt idx="72">
                  <c:v>Kab. Lumajang</c:v>
                </c:pt>
                <c:pt idx="73">
                  <c:v>Kab. Bondowoso</c:v>
                </c:pt>
                <c:pt idx="74">
                  <c:v>Kab. Situbondo</c:v>
                </c:pt>
                <c:pt idx="75">
                  <c:v>Kab. Jember</c:v>
                </c:pt>
                <c:pt idx="76">
                  <c:v>Kab. Banyuwangi</c:v>
                </c:pt>
                <c:pt idx="77">
                  <c:v>Kab. Pamekasan</c:v>
                </c:pt>
                <c:pt idx="78">
                  <c:v>Kab. Sampang</c:v>
                </c:pt>
                <c:pt idx="79">
                  <c:v>Kab. Sumenep</c:v>
                </c:pt>
                <c:pt idx="80">
                  <c:v>Kab. Bangkalan</c:v>
                </c:pt>
                <c:pt idx="81">
                  <c:v>Kab. Aceh Besar</c:v>
                </c:pt>
                <c:pt idx="82">
                  <c:v>Kab. Pidie</c:v>
                </c:pt>
                <c:pt idx="83">
                  <c:v>Kab. Aceh Utara</c:v>
                </c:pt>
                <c:pt idx="84">
                  <c:v>Kab. Aceh Timur</c:v>
                </c:pt>
                <c:pt idx="85">
                  <c:v>Kab. Aceh Tengah</c:v>
                </c:pt>
                <c:pt idx="86">
                  <c:v>Kab. Aceh Barat</c:v>
                </c:pt>
                <c:pt idx="87">
                  <c:v>Kab. Aceh Selatan</c:v>
                </c:pt>
                <c:pt idx="88">
                  <c:v>Kab. Aceh Tenggara</c:v>
                </c:pt>
                <c:pt idx="89">
                  <c:v>Kab. Simeulue</c:v>
                </c:pt>
                <c:pt idx="90">
                  <c:v>Kab. Bireuen</c:v>
                </c:pt>
                <c:pt idx="91">
                  <c:v>Kab. Aceh Singkil</c:v>
                </c:pt>
                <c:pt idx="92">
                  <c:v>Kab. Aceh Tamiang</c:v>
                </c:pt>
                <c:pt idx="93">
                  <c:v>Kab. Aceh Nagan Raya</c:v>
                </c:pt>
                <c:pt idx="94">
                  <c:v>Kab. Aceh Jaya</c:v>
                </c:pt>
                <c:pt idx="95">
                  <c:v>Kab. Aceh Barat Daya</c:v>
                </c:pt>
                <c:pt idx="96">
                  <c:v>Kab. Gayo Luas</c:v>
                </c:pt>
                <c:pt idx="97">
                  <c:v>Kab. Bener Meriah</c:v>
                </c:pt>
                <c:pt idx="98">
                  <c:v>Kab. Pidie Jaya</c:v>
                </c:pt>
                <c:pt idx="99">
                  <c:v>Kab. Deli Serdang</c:v>
                </c:pt>
                <c:pt idx="100">
                  <c:v>Kab. Langkat</c:v>
                </c:pt>
                <c:pt idx="101">
                  <c:v>Kab. Karo</c:v>
                </c:pt>
                <c:pt idx="102">
                  <c:v>Kab. Simalungun</c:v>
                </c:pt>
                <c:pt idx="103">
                  <c:v>Kab. Dairi</c:v>
                </c:pt>
                <c:pt idx="104">
                  <c:v>Kab. Asahan</c:v>
                </c:pt>
                <c:pt idx="105">
                  <c:v>Kab. Labuhan Batu</c:v>
                </c:pt>
                <c:pt idx="106">
                  <c:v>Kab. Tapanuli Utara</c:v>
                </c:pt>
                <c:pt idx="107">
                  <c:v>Kab. Tapanuli Tengah</c:v>
                </c:pt>
                <c:pt idx="108">
                  <c:v>Kab. Tapanuli Selatan</c:v>
                </c:pt>
                <c:pt idx="109">
                  <c:v>Kab. Nias</c:v>
                </c:pt>
                <c:pt idx="110">
                  <c:v>Kab. Mandailing Natal</c:v>
                </c:pt>
                <c:pt idx="111">
                  <c:v>Kab. Toba Samosir</c:v>
                </c:pt>
                <c:pt idx="112">
                  <c:v>Kab. Nias Selatan</c:v>
                </c:pt>
                <c:pt idx="113">
                  <c:v>Kab. Pakpak Bharat</c:v>
                </c:pt>
                <c:pt idx="114">
                  <c:v>Kab. Humbang Hasundutan</c:v>
                </c:pt>
                <c:pt idx="115">
                  <c:v>Kab. Samosir</c:v>
                </c:pt>
                <c:pt idx="116">
                  <c:v>Kab. Serdang Bedagai</c:v>
                </c:pt>
                <c:pt idx="117">
                  <c:v>Kab. Batu Bara</c:v>
                </c:pt>
                <c:pt idx="118">
                  <c:v>Kab. Padang Lawas</c:v>
                </c:pt>
                <c:pt idx="119">
                  <c:v>Kab. Padang Lawas Utara</c:v>
                </c:pt>
                <c:pt idx="120">
                  <c:v>Kab. Labuhanbatu Utara</c:v>
                </c:pt>
                <c:pt idx="121">
                  <c:v>Kab. Labuhanbatu selatan</c:v>
                </c:pt>
                <c:pt idx="122">
                  <c:v>Kab. Nias Barat</c:v>
                </c:pt>
                <c:pt idx="123">
                  <c:v>Kab. Nias Utara</c:v>
                </c:pt>
                <c:pt idx="124">
                  <c:v>Kab. Agam</c:v>
                </c:pt>
                <c:pt idx="125">
                  <c:v>Kab. Pasaman</c:v>
                </c:pt>
                <c:pt idx="126">
                  <c:v>Kab. Lima Puluh Kota</c:v>
                </c:pt>
                <c:pt idx="127">
                  <c:v>Kab. Solok</c:v>
                </c:pt>
                <c:pt idx="128">
                  <c:v>Kab. Padang Pariaman</c:v>
                </c:pt>
                <c:pt idx="129">
                  <c:v>Kab. Pesisir Selatan</c:v>
                </c:pt>
                <c:pt idx="130">
                  <c:v>Kab. Tanah Datar</c:v>
                </c:pt>
                <c:pt idx="131">
                  <c:v>Kab. Sijunjung</c:v>
                </c:pt>
                <c:pt idx="132">
                  <c:v>Kab. Solok Selatan</c:v>
                </c:pt>
                <c:pt idx="133">
                  <c:v>Kab. Dharmasraya</c:v>
                </c:pt>
                <c:pt idx="134">
                  <c:v>Kab. Pasaman Barat</c:v>
                </c:pt>
                <c:pt idx="135">
                  <c:v>Kab. Kampar</c:v>
                </c:pt>
                <c:pt idx="136">
                  <c:v>Kab. Bengkalis</c:v>
                </c:pt>
                <c:pt idx="137">
                  <c:v>Kab. Indragiri Hulu</c:v>
                </c:pt>
                <c:pt idx="138">
                  <c:v>Kab. Indragiri Hilir</c:v>
                </c:pt>
                <c:pt idx="139">
                  <c:v>Kab. Pelalawan</c:v>
                </c:pt>
                <c:pt idx="140">
                  <c:v>Kab. Rokan Hulu</c:v>
                </c:pt>
                <c:pt idx="141">
                  <c:v>Kab. Rokan Hilir</c:v>
                </c:pt>
                <c:pt idx="142">
                  <c:v>Kab. Siak</c:v>
                </c:pt>
                <c:pt idx="143">
                  <c:v>Kab. Kuantan Singingi</c:v>
                </c:pt>
                <c:pt idx="144">
                  <c:v>Kab. Kepulauan Meranti</c:v>
                </c:pt>
                <c:pt idx="145">
                  <c:v>Kab. Batanghari</c:v>
                </c:pt>
                <c:pt idx="146">
                  <c:v>Kab. Bungo</c:v>
                </c:pt>
                <c:pt idx="147">
                  <c:v>Kab. Sarolangun</c:v>
                </c:pt>
                <c:pt idx="148">
                  <c:v>Kab. Tanjung Jabung Barat</c:v>
                </c:pt>
                <c:pt idx="149">
                  <c:v>Kab. Kerinci</c:v>
                </c:pt>
                <c:pt idx="150">
                  <c:v>Kab. Tebo</c:v>
                </c:pt>
                <c:pt idx="151">
                  <c:v>Kab. Muara Jambi</c:v>
                </c:pt>
                <c:pt idx="152">
                  <c:v>Kab. Tanjung Jabung Timur</c:v>
                </c:pt>
                <c:pt idx="153">
                  <c:v>Kab. Merangin</c:v>
                </c:pt>
                <c:pt idx="154">
                  <c:v>Kab. Musi Banyuasin</c:v>
                </c:pt>
                <c:pt idx="155">
                  <c:v>Kab. Ogan Komering Ilir</c:v>
                </c:pt>
                <c:pt idx="156">
                  <c:v>Kab. Ogan Komering Ulu</c:v>
                </c:pt>
                <c:pt idx="157">
                  <c:v>Kab. Muara Enim</c:v>
                </c:pt>
                <c:pt idx="158">
                  <c:v>Kab. Lahat</c:v>
                </c:pt>
                <c:pt idx="159">
                  <c:v>Kab. Musi Rawas</c:v>
                </c:pt>
                <c:pt idx="160">
                  <c:v>Kab. Banyuasin</c:v>
                </c:pt>
                <c:pt idx="161">
                  <c:v>Kab. Oku Timur</c:v>
                </c:pt>
                <c:pt idx="162">
                  <c:v>Kab. Oku Selatan</c:v>
                </c:pt>
                <c:pt idx="163">
                  <c:v>Kab. Ogan Ilir</c:v>
                </c:pt>
                <c:pt idx="164">
                  <c:v>Kab. Empat Lawang</c:v>
                </c:pt>
                <c:pt idx="165">
                  <c:v>Kab. Penukal Abab Lematang Ilir</c:v>
                </c:pt>
                <c:pt idx="166">
                  <c:v>Kab. Musi Rawas Utara</c:v>
                </c:pt>
                <c:pt idx="167">
                  <c:v>Kab. Lampung Selatan</c:v>
                </c:pt>
                <c:pt idx="168">
                  <c:v>Kab. Lampung Tengah</c:v>
                </c:pt>
                <c:pt idx="169">
                  <c:v>Kab. Lampung Utara</c:v>
                </c:pt>
                <c:pt idx="170">
                  <c:v>Kab. Lampung Barat</c:v>
                </c:pt>
                <c:pt idx="171">
                  <c:v>Kab. Tulang Bawang</c:v>
                </c:pt>
                <c:pt idx="172">
                  <c:v>Kab. Tanggamus</c:v>
                </c:pt>
                <c:pt idx="173">
                  <c:v>Kab. Lampung Timur</c:v>
                </c:pt>
                <c:pt idx="174">
                  <c:v>Kab. Way Kanan</c:v>
                </c:pt>
                <c:pt idx="175">
                  <c:v>Kab. Pesawaran</c:v>
                </c:pt>
                <c:pt idx="176">
                  <c:v>Kab. Mesuji</c:v>
                </c:pt>
                <c:pt idx="177">
                  <c:v>Kab. Pringsewu</c:v>
                </c:pt>
                <c:pt idx="178">
                  <c:v>Kab. Tulang Bawang Barat</c:v>
                </c:pt>
                <c:pt idx="179">
                  <c:v>Kab. Pesisir Barat</c:v>
                </c:pt>
                <c:pt idx="180">
                  <c:v>Kab. Sambas</c:v>
                </c:pt>
                <c:pt idx="181">
                  <c:v>Kab. Sanggau</c:v>
                </c:pt>
                <c:pt idx="182">
                  <c:v>Kab. Sintang</c:v>
                </c:pt>
                <c:pt idx="183">
                  <c:v>Kab. Kapuas Hulu</c:v>
                </c:pt>
                <c:pt idx="184">
                  <c:v>Kab. Ketapang</c:v>
                </c:pt>
                <c:pt idx="185">
                  <c:v>Kab. Kayong Utara</c:v>
                </c:pt>
                <c:pt idx="186">
                  <c:v>Kab. Bengkayang</c:v>
                </c:pt>
                <c:pt idx="187">
                  <c:v>Kab. Landak</c:v>
                </c:pt>
                <c:pt idx="188">
                  <c:v>Kab. Melawi</c:v>
                </c:pt>
                <c:pt idx="189">
                  <c:v>Kab. Sekadau</c:v>
                </c:pt>
                <c:pt idx="190">
                  <c:v>Kab. Kubu Raya</c:v>
                </c:pt>
                <c:pt idx="191">
                  <c:v>Kab. Mempawah</c:v>
                </c:pt>
                <c:pt idx="192">
                  <c:v>Kab. Kapuas</c:v>
                </c:pt>
                <c:pt idx="193">
                  <c:v>Kab. Barito Selatan</c:v>
                </c:pt>
                <c:pt idx="194">
                  <c:v>Kab. Barito Utara</c:v>
                </c:pt>
                <c:pt idx="195">
                  <c:v>Kab. Kotawaringin Timur</c:v>
                </c:pt>
                <c:pt idx="196">
                  <c:v>Kab. Kotawaringin Barat</c:v>
                </c:pt>
                <c:pt idx="197">
                  <c:v>Kab. Katingan</c:v>
                </c:pt>
                <c:pt idx="198">
                  <c:v>Kab. Seruyan</c:v>
                </c:pt>
                <c:pt idx="199">
                  <c:v>Kab. Sukamara</c:v>
                </c:pt>
                <c:pt idx="200">
                  <c:v>Kab. Lamandau</c:v>
                </c:pt>
                <c:pt idx="201">
                  <c:v>Kab. Gunung Mas</c:v>
                </c:pt>
                <c:pt idx="202">
                  <c:v>Kab. Pulang Pisau</c:v>
                </c:pt>
                <c:pt idx="203">
                  <c:v>Kab. Murung Raya</c:v>
                </c:pt>
                <c:pt idx="204">
                  <c:v>Kab. Barito Timur</c:v>
                </c:pt>
                <c:pt idx="205">
                  <c:v>Kab. Banjar</c:v>
                </c:pt>
                <c:pt idx="206">
                  <c:v>Kab. Tanah Laut</c:v>
                </c:pt>
                <c:pt idx="207">
                  <c:v>Kab. Barito Kuala</c:v>
                </c:pt>
                <c:pt idx="208">
                  <c:v>Kab. Tapin</c:v>
                </c:pt>
                <c:pt idx="209">
                  <c:v>Kab. Hulu Sungai Selatan</c:v>
                </c:pt>
                <c:pt idx="210">
                  <c:v>Kab. Hulu Sungai Tengah</c:v>
                </c:pt>
                <c:pt idx="211">
                  <c:v>Kab. Hulu Sungai Utara</c:v>
                </c:pt>
                <c:pt idx="212">
                  <c:v>Kab. Tabalong</c:v>
                </c:pt>
                <c:pt idx="213">
                  <c:v>Kab. Kotabaru</c:v>
                </c:pt>
                <c:pt idx="214">
                  <c:v>Kab. Balangan</c:v>
                </c:pt>
                <c:pt idx="215">
                  <c:v>Kab. Tanah Bumbu</c:v>
                </c:pt>
                <c:pt idx="216">
                  <c:v>Kab. Paser</c:v>
                </c:pt>
                <c:pt idx="217">
                  <c:v>Kab. Kutai Kartanegara</c:v>
                </c:pt>
                <c:pt idx="218">
                  <c:v>Kab. Berau</c:v>
                </c:pt>
                <c:pt idx="219">
                  <c:v>Kab. Kutai Timur</c:v>
                </c:pt>
                <c:pt idx="220">
                  <c:v>Kab. Penajam Paser Utara</c:v>
                </c:pt>
                <c:pt idx="221">
                  <c:v>Kab. Bolaang Mongondow</c:v>
                </c:pt>
                <c:pt idx="222">
                  <c:v>Kab. Minahasa</c:v>
                </c:pt>
                <c:pt idx="223">
                  <c:v>Kab. Kepulauan Sangihe</c:v>
                </c:pt>
                <c:pt idx="224">
                  <c:v>Kab. Minahasa Selatan</c:v>
                </c:pt>
                <c:pt idx="225">
                  <c:v>Kab. Minahasa Utara</c:v>
                </c:pt>
                <c:pt idx="226">
                  <c:v>Kab. Minahasa Tenggara</c:v>
                </c:pt>
                <c:pt idx="227">
                  <c:v>KAB. BOLAANG MONGONDOW UTARA</c:v>
                </c:pt>
                <c:pt idx="228">
                  <c:v>Kab. Kepulauan Sitaro</c:v>
                </c:pt>
                <c:pt idx="229">
                  <c:v>KAB. BOLAANG MONGONDOW TIMUR</c:v>
                </c:pt>
                <c:pt idx="230">
                  <c:v>Kab. Bolaang Mongondow Selatan</c:v>
                </c:pt>
                <c:pt idx="231">
                  <c:v>Kab. Banggai Kepulauan</c:v>
                </c:pt>
                <c:pt idx="232">
                  <c:v>Kab. Donggala</c:v>
                </c:pt>
                <c:pt idx="233">
                  <c:v>Kab. Poso</c:v>
                </c:pt>
                <c:pt idx="234">
                  <c:v>Kab. Banggai</c:v>
                </c:pt>
                <c:pt idx="235">
                  <c:v>Kab. Buol</c:v>
                </c:pt>
                <c:pt idx="236">
                  <c:v>Kab. Toli Toli</c:v>
                </c:pt>
                <c:pt idx="237">
                  <c:v>Kab. Morowali</c:v>
                </c:pt>
                <c:pt idx="238">
                  <c:v>Kab. Parigi Muotong</c:v>
                </c:pt>
                <c:pt idx="239">
                  <c:v>Kab. Tojo Una-Una</c:v>
                </c:pt>
                <c:pt idx="240">
                  <c:v>Kab. Sigi</c:v>
                </c:pt>
                <c:pt idx="241">
                  <c:v>Kab. Banggai Laut</c:v>
                </c:pt>
                <c:pt idx="242">
                  <c:v>Kab. Morowali Utara</c:v>
                </c:pt>
                <c:pt idx="243">
                  <c:v>Kab. Maros</c:v>
                </c:pt>
                <c:pt idx="244">
                  <c:v>Kab. Pangkajene Kepulauan</c:v>
                </c:pt>
                <c:pt idx="245">
                  <c:v>Kab. Gowa</c:v>
                </c:pt>
                <c:pt idx="246">
                  <c:v>Kab. Takalar</c:v>
                </c:pt>
                <c:pt idx="247">
                  <c:v>Kab. Jeneponto</c:v>
                </c:pt>
                <c:pt idx="248">
                  <c:v>Kab. Barru</c:v>
                </c:pt>
                <c:pt idx="249">
                  <c:v>Kab. Bone</c:v>
                </c:pt>
                <c:pt idx="250">
                  <c:v>Kab. Wajo</c:v>
                </c:pt>
                <c:pt idx="251">
                  <c:v>Kab. Soppeng</c:v>
                </c:pt>
                <c:pt idx="252">
                  <c:v>Kab. Bantaeng</c:v>
                </c:pt>
                <c:pt idx="253">
                  <c:v>Kab. Bulukumba</c:v>
                </c:pt>
                <c:pt idx="254">
                  <c:v>Kab. Sinjai</c:v>
                </c:pt>
                <c:pt idx="255">
                  <c:v>Kab. Selayar</c:v>
                </c:pt>
                <c:pt idx="256">
                  <c:v>Kab. Pinrang</c:v>
                </c:pt>
                <c:pt idx="257">
                  <c:v>Kab. Sidenreng Rappang</c:v>
                </c:pt>
                <c:pt idx="258">
                  <c:v>Kab. Enrekang</c:v>
                </c:pt>
                <c:pt idx="259">
                  <c:v>Kab. Luwu</c:v>
                </c:pt>
                <c:pt idx="260">
                  <c:v>Kab. Tana Toraja</c:v>
                </c:pt>
                <c:pt idx="261">
                  <c:v>Kab. Luwu Utara</c:v>
                </c:pt>
                <c:pt idx="262">
                  <c:v>Kab. Luwu Timur</c:v>
                </c:pt>
                <c:pt idx="263">
                  <c:v>Kab. Toraja Utara</c:v>
                </c:pt>
                <c:pt idx="264">
                  <c:v>Kab. Konawe</c:v>
                </c:pt>
                <c:pt idx="265">
                  <c:v>Kab. Muna</c:v>
                </c:pt>
                <c:pt idx="266">
                  <c:v>Kab. Buton</c:v>
                </c:pt>
                <c:pt idx="267">
                  <c:v>Kab. Kolaka</c:v>
                </c:pt>
                <c:pt idx="268">
                  <c:v>Kab. Konawe Selatan</c:v>
                </c:pt>
                <c:pt idx="269">
                  <c:v>Kab. Wakatobi</c:v>
                </c:pt>
                <c:pt idx="270">
                  <c:v>Kab. Bombana</c:v>
                </c:pt>
                <c:pt idx="271">
                  <c:v>Kab. Kolaka Utara</c:v>
                </c:pt>
                <c:pt idx="272">
                  <c:v>Kab. Kowane Utara</c:v>
                </c:pt>
                <c:pt idx="273">
                  <c:v>Kab. Buton Utara</c:v>
                </c:pt>
                <c:pt idx="274">
                  <c:v>Kab. Kolaka Timur</c:v>
                </c:pt>
                <c:pt idx="275">
                  <c:v>Kab. Konawe Kepulauan</c:v>
                </c:pt>
                <c:pt idx="276">
                  <c:v>Kab. Muna Barat</c:v>
                </c:pt>
                <c:pt idx="277">
                  <c:v>Kab. Buton Selatan</c:v>
                </c:pt>
                <c:pt idx="278">
                  <c:v>Kab. Buton Tengah</c:v>
                </c:pt>
                <c:pt idx="279">
                  <c:v>Kab. Maluku Tengah</c:v>
                </c:pt>
                <c:pt idx="280">
                  <c:v>Kab. Maluku Tenggara</c:v>
                </c:pt>
                <c:pt idx="281">
                  <c:v>Kab. Buru</c:v>
                </c:pt>
                <c:pt idx="282">
                  <c:v>Kab. Maluku Tenggara Barat</c:v>
                </c:pt>
                <c:pt idx="283">
                  <c:v>Kab. Seram Bagian Barat</c:v>
                </c:pt>
                <c:pt idx="284">
                  <c:v>Kab. Seram Bagian Timur</c:v>
                </c:pt>
                <c:pt idx="285">
                  <c:v>Kab. Kepulauan Aru</c:v>
                </c:pt>
                <c:pt idx="286">
                  <c:v>Kab. Buleleng</c:v>
                </c:pt>
                <c:pt idx="287">
                  <c:v>Kab. Jembrana</c:v>
                </c:pt>
                <c:pt idx="288">
                  <c:v>Kab. Tabanan</c:v>
                </c:pt>
                <c:pt idx="289">
                  <c:v>Kab. Badung</c:v>
                </c:pt>
                <c:pt idx="290">
                  <c:v>Kab. Gianyar</c:v>
                </c:pt>
                <c:pt idx="291">
                  <c:v>Kab. Klungkung</c:v>
                </c:pt>
                <c:pt idx="292">
                  <c:v>Kab. Bangli</c:v>
                </c:pt>
                <c:pt idx="293">
                  <c:v>Kab. Karang Asem</c:v>
                </c:pt>
                <c:pt idx="294">
                  <c:v>Kab. Lombok Barat</c:v>
                </c:pt>
                <c:pt idx="295">
                  <c:v>Kab. Lombok Tengah</c:v>
                </c:pt>
                <c:pt idx="296">
                  <c:v>Kab. Lombok Timur</c:v>
                </c:pt>
                <c:pt idx="297">
                  <c:v>Kab. Sumbawa</c:v>
                </c:pt>
                <c:pt idx="298">
                  <c:v>Kab. Dompu</c:v>
                </c:pt>
                <c:pt idx="299">
                  <c:v>Kab. Bima</c:v>
                </c:pt>
                <c:pt idx="300">
                  <c:v>Kab. Sumbawa Barat</c:v>
                </c:pt>
                <c:pt idx="301">
                  <c:v>Kab. Lombok Utara</c:v>
                </c:pt>
                <c:pt idx="302">
                  <c:v>Kab. Kupang</c:v>
                </c:pt>
                <c:pt idx="303">
                  <c:v>Kab. Timor Tengah Selatan</c:v>
                </c:pt>
                <c:pt idx="304">
                  <c:v>Kab. Timor Tengah Utara</c:v>
                </c:pt>
                <c:pt idx="305">
                  <c:v>Kab. Belu</c:v>
                </c:pt>
                <c:pt idx="306">
                  <c:v>Kab. Alor</c:v>
                </c:pt>
                <c:pt idx="307">
                  <c:v>Kab. Flores Timur</c:v>
                </c:pt>
                <c:pt idx="308">
                  <c:v>Kab. Sikka</c:v>
                </c:pt>
                <c:pt idx="309">
                  <c:v>Kab. Ende</c:v>
                </c:pt>
                <c:pt idx="310">
                  <c:v>Kab. Ngada</c:v>
                </c:pt>
                <c:pt idx="311">
                  <c:v>Kab. Manggarai</c:v>
                </c:pt>
                <c:pt idx="312">
                  <c:v>Kab. Sumba Timur</c:v>
                </c:pt>
                <c:pt idx="313">
                  <c:v>Kab. Sumba Barat</c:v>
                </c:pt>
                <c:pt idx="314">
                  <c:v>Kab. Lembata</c:v>
                </c:pt>
                <c:pt idx="315">
                  <c:v>Kab. Rote Ndao</c:v>
                </c:pt>
                <c:pt idx="316">
                  <c:v>Kab. Manggarai Barat</c:v>
                </c:pt>
                <c:pt idx="317">
                  <c:v>Kab. Nagekeo</c:v>
                </c:pt>
                <c:pt idx="318">
                  <c:v>Kab. Sumba Tengah</c:v>
                </c:pt>
                <c:pt idx="319">
                  <c:v>Kab. Sumba Barat Daya</c:v>
                </c:pt>
                <c:pt idx="320">
                  <c:v>Kab. Manggarai Timur</c:v>
                </c:pt>
                <c:pt idx="321">
                  <c:v>Kab. Malaka</c:v>
                </c:pt>
                <c:pt idx="322">
                  <c:v>Kab. Jaya Pura</c:v>
                </c:pt>
                <c:pt idx="323">
                  <c:v>Kab. Biak Numfor</c:v>
                </c:pt>
                <c:pt idx="324">
                  <c:v>KAB. KEPULAUAN YAPEN</c:v>
                </c:pt>
                <c:pt idx="325">
                  <c:v>Kab. Marauke</c:v>
                </c:pt>
                <c:pt idx="326">
                  <c:v>Kab. Jayawijaya</c:v>
                </c:pt>
                <c:pt idx="327">
                  <c:v>Kab. Nabire</c:v>
                </c:pt>
                <c:pt idx="328">
                  <c:v>Kab. Mimika</c:v>
                </c:pt>
                <c:pt idx="329">
                  <c:v>Kab. Keerom</c:v>
                </c:pt>
                <c:pt idx="330">
                  <c:v>Kab. Bengkulu Utara</c:v>
                </c:pt>
                <c:pt idx="331">
                  <c:v>Kab. Rejang Lebong</c:v>
                </c:pt>
                <c:pt idx="332">
                  <c:v>Kab. Bengkulu Selatan</c:v>
                </c:pt>
                <c:pt idx="333">
                  <c:v>Kab. Muko-Muko</c:v>
                </c:pt>
                <c:pt idx="334">
                  <c:v>Kab. Kepahiang</c:v>
                </c:pt>
                <c:pt idx="335">
                  <c:v>Kab. Lebong</c:v>
                </c:pt>
                <c:pt idx="336">
                  <c:v>Kab. Kaur</c:v>
                </c:pt>
                <c:pt idx="337">
                  <c:v>Kab. Seluma</c:v>
                </c:pt>
                <c:pt idx="338">
                  <c:v>Kab. Bengkulu Tengah</c:v>
                </c:pt>
                <c:pt idx="339">
                  <c:v>Kab. Halmahera Tengah</c:v>
                </c:pt>
                <c:pt idx="340">
                  <c:v>Kab. Halmahera Barat</c:v>
                </c:pt>
                <c:pt idx="341">
                  <c:v>Kab. Halmahera Utara</c:v>
                </c:pt>
                <c:pt idx="342">
                  <c:v>Kab. Halmahera Selatan</c:v>
                </c:pt>
                <c:pt idx="343">
                  <c:v>Kab. Kepulauan Sula</c:v>
                </c:pt>
                <c:pt idx="344">
                  <c:v>Kab. Morotai</c:v>
                </c:pt>
                <c:pt idx="345">
                  <c:v>Kab. Pulau Taliabu</c:v>
                </c:pt>
                <c:pt idx="346">
                  <c:v>Kab. Pandeglang</c:v>
                </c:pt>
                <c:pt idx="347">
                  <c:v>Kab. Lebak</c:v>
                </c:pt>
                <c:pt idx="348">
                  <c:v>Kab. Tangerang</c:v>
                </c:pt>
                <c:pt idx="349">
                  <c:v>Kab. Serang</c:v>
                </c:pt>
                <c:pt idx="350">
                  <c:v>Kab. Bangka</c:v>
                </c:pt>
                <c:pt idx="351">
                  <c:v>Kab. Belitung</c:v>
                </c:pt>
                <c:pt idx="352">
                  <c:v>Kab. Bangka Tengah</c:v>
                </c:pt>
                <c:pt idx="353">
                  <c:v>Kab. Bangka Barat</c:v>
                </c:pt>
                <c:pt idx="354">
                  <c:v>Kab. Bangka Selatan</c:v>
                </c:pt>
                <c:pt idx="355">
                  <c:v>Kab. Belitung Timur</c:v>
                </c:pt>
                <c:pt idx="356">
                  <c:v>Kab. Boalemo</c:v>
                </c:pt>
                <c:pt idx="357">
                  <c:v>Kab. Gorontalo</c:v>
                </c:pt>
                <c:pt idx="358">
                  <c:v>Kab. Pohuwato</c:v>
                </c:pt>
                <c:pt idx="359">
                  <c:v>Kab. Bonebolango</c:v>
                </c:pt>
                <c:pt idx="360">
                  <c:v>Kab. Gorontalo Utara</c:v>
                </c:pt>
                <c:pt idx="361">
                  <c:v>KAB. BINTAN</c:v>
                </c:pt>
                <c:pt idx="362">
                  <c:v>Kab. Karimun</c:v>
                </c:pt>
                <c:pt idx="363">
                  <c:v>Kab. Natuna</c:v>
                </c:pt>
                <c:pt idx="364">
                  <c:v>Kab. Lingga</c:v>
                </c:pt>
                <c:pt idx="365">
                  <c:v>Kab. Fak-Fak</c:v>
                </c:pt>
                <c:pt idx="366">
                  <c:v>Kab. Sorong</c:v>
                </c:pt>
                <c:pt idx="367">
                  <c:v>Kab. Manokwari</c:v>
                </c:pt>
                <c:pt idx="368">
                  <c:v>Kab. Raja Ampat</c:v>
                </c:pt>
                <c:pt idx="369">
                  <c:v>Kab. Mamuju</c:v>
                </c:pt>
                <c:pt idx="370">
                  <c:v>Kab. Mamuju Utara</c:v>
                </c:pt>
                <c:pt idx="371">
                  <c:v>Kab. Polewali</c:v>
                </c:pt>
                <c:pt idx="372">
                  <c:v>Kab. Mamasa</c:v>
                </c:pt>
                <c:pt idx="373">
                  <c:v>Kab. Majene</c:v>
                </c:pt>
                <c:pt idx="374">
                  <c:v>Kab. Mamuju Tengah</c:v>
                </c:pt>
                <c:pt idx="375">
                  <c:v>Kab. Bulungan</c:v>
                </c:pt>
                <c:pt idx="376">
                  <c:v>Kota Jakarta Pusat</c:v>
                </c:pt>
                <c:pt idx="377">
                  <c:v>Kota Jakarta Utara</c:v>
                </c:pt>
                <c:pt idx="378">
                  <c:v>Kota Jakarta Barat</c:v>
                </c:pt>
                <c:pt idx="379">
                  <c:v>Kota Jakarta Selatan</c:v>
                </c:pt>
                <c:pt idx="380">
                  <c:v>Kota Jakarta Timur</c:v>
                </c:pt>
                <c:pt idx="381">
                  <c:v>Kota Bandung</c:v>
                </c:pt>
                <c:pt idx="382">
                  <c:v>Kota Bogor</c:v>
                </c:pt>
                <c:pt idx="383">
                  <c:v>Kota Sukabumi</c:v>
                </c:pt>
                <c:pt idx="384">
                  <c:v>Kota Cirebon</c:v>
                </c:pt>
                <c:pt idx="385">
                  <c:v>Kota Bekasi</c:v>
                </c:pt>
                <c:pt idx="386">
                  <c:v>Kota Depok</c:v>
                </c:pt>
                <c:pt idx="387">
                  <c:v>Kota Cimahi</c:v>
                </c:pt>
                <c:pt idx="388">
                  <c:v>Kota Tasikmalaya</c:v>
                </c:pt>
                <c:pt idx="389">
                  <c:v>Kota Banjar</c:v>
                </c:pt>
                <c:pt idx="390">
                  <c:v>Kota Magelang</c:v>
                </c:pt>
                <c:pt idx="391">
                  <c:v>Kota Surakarta</c:v>
                </c:pt>
                <c:pt idx="392">
                  <c:v>Kota Salatiga</c:v>
                </c:pt>
                <c:pt idx="393">
                  <c:v>Kota Semarang</c:v>
                </c:pt>
                <c:pt idx="394">
                  <c:v>Kota Pekalongan</c:v>
                </c:pt>
                <c:pt idx="395">
                  <c:v>Kota Tegal</c:v>
                </c:pt>
                <c:pt idx="396">
                  <c:v>Kota Yogyakarta</c:v>
                </c:pt>
                <c:pt idx="397">
                  <c:v>Kota Surabaya</c:v>
                </c:pt>
                <c:pt idx="398">
                  <c:v>Kota Malang</c:v>
                </c:pt>
                <c:pt idx="399">
                  <c:v>Kota Madiun</c:v>
                </c:pt>
                <c:pt idx="400">
                  <c:v>Kota Kediri</c:v>
                </c:pt>
                <c:pt idx="401">
                  <c:v>Kota Mojokerto</c:v>
                </c:pt>
                <c:pt idx="402">
                  <c:v>Kota Blitar</c:v>
                </c:pt>
                <c:pt idx="403">
                  <c:v>Kota Pasuruan</c:v>
                </c:pt>
                <c:pt idx="404">
                  <c:v>Kota Probolinggo</c:v>
                </c:pt>
                <c:pt idx="405">
                  <c:v>Kota Batu</c:v>
                </c:pt>
                <c:pt idx="406">
                  <c:v>Kota Sabang</c:v>
                </c:pt>
                <c:pt idx="407">
                  <c:v>Kota Banda Aceh</c:v>
                </c:pt>
                <c:pt idx="408">
                  <c:v>Kota Lhokseumawe</c:v>
                </c:pt>
                <c:pt idx="409">
                  <c:v>Kota Langsa</c:v>
                </c:pt>
                <c:pt idx="410">
                  <c:v>Kota Subulussalam</c:v>
                </c:pt>
                <c:pt idx="411">
                  <c:v>Kota Medan</c:v>
                </c:pt>
                <c:pt idx="412">
                  <c:v>Kota Binjai</c:v>
                </c:pt>
                <c:pt idx="413">
                  <c:v>Kota Tebing Tinggi</c:v>
                </c:pt>
                <c:pt idx="414">
                  <c:v>Kota Pematang Siantar</c:v>
                </c:pt>
                <c:pt idx="415">
                  <c:v>Kota Tanjung Balai</c:v>
                </c:pt>
                <c:pt idx="416">
                  <c:v>Kota Sibolga</c:v>
                </c:pt>
                <c:pt idx="417">
                  <c:v>Kota Padang Sidempuan</c:v>
                </c:pt>
                <c:pt idx="418">
                  <c:v>Kota Gunung Sitoli</c:v>
                </c:pt>
                <c:pt idx="419">
                  <c:v>Kota Bukittinggi</c:v>
                </c:pt>
                <c:pt idx="420">
                  <c:v>Kota Padang</c:v>
                </c:pt>
                <c:pt idx="421">
                  <c:v>Kota Padang Panjang</c:v>
                </c:pt>
                <c:pt idx="422">
                  <c:v>Kota Sawahlunto</c:v>
                </c:pt>
                <c:pt idx="423">
                  <c:v>Kota Solok</c:v>
                </c:pt>
                <c:pt idx="424">
                  <c:v>Kota Payakumbuh</c:v>
                </c:pt>
                <c:pt idx="425">
                  <c:v>Kota Pariaman</c:v>
                </c:pt>
                <c:pt idx="426">
                  <c:v>Kota Pekanbaru</c:v>
                </c:pt>
                <c:pt idx="427">
                  <c:v>Kota Dumai</c:v>
                </c:pt>
                <c:pt idx="428">
                  <c:v>Kota Jambi</c:v>
                </c:pt>
                <c:pt idx="429">
                  <c:v>Kota Sungai Penuh</c:v>
                </c:pt>
                <c:pt idx="430">
                  <c:v>Kota Palembang</c:v>
                </c:pt>
                <c:pt idx="431">
                  <c:v>Kota Prabumulih</c:v>
                </c:pt>
                <c:pt idx="432">
                  <c:v>Kota Lubuk Linggau</c:v>
                </c:pt>
                <c:pt idx="433">
                  <c:v>Kota Pagar Alam</c:v>
                </c:pt>
                <c:pt idx="434">
                  <c:v>Kota Bandar Lampung</c:v>
                </c:pt>
                <c:pt idx="435">
                  <c:v>Kota Metro</c:v>
                </c:pt>
                <c:pt idx="436">
                  <c:v>Kota Pontianak</c:v>
                </c:pt>
                <c:pt idx="437">
                  <c:v>Kota Singkawang</c:v>
                </c:pt>
                <c:pt idx="438">
                  <c:v>Kota Palangkaraya</c:v>
                </c:pt>
                <c:pt idx="439">
                  <c:v>Kota Banjarmasin</c:v>
                </c:pt>
                <c:pt idx="440">
                  <c:v>Kota Banjarbaru</c:v>
                </c:pt>
                <c:pt idx="441">
                  <c:v>Kota Samarinda</c:v>
                </c:pt>
                <c:pt idx="442">
                  <c:v>Kota Balikpapan</c:v>
                </c:pt>
                <c:pt idx="443">
                  <c:v>Kota Bontang</c:v>
                </c:pt>
                <c:pt idx="444">
                  <c:v>Kota Manado</c:v>
                </c:pt>
                <c:pt idx="445">
                  <c:v>Kota Bitung</c:v>
                </c:pt>
                <c:pt idx="446">
                  <c:v>Kota Tomohon</c:v>
                </c:pt>
                <c:pt idx="447">
                  <c:v>Kota Kotamobagu</c:v>
                </c:pt>
                <c:pt idx="448">
                  <c:v>Kota Palu</c:v>
                </c:pt>
                <c:pt idx="449">
                  <c:v>Kota Makasar</c:v>
                </c:pt>
                <c:pt idx="450">
                  <c:v>Kota Pare Pare</c:v>
                </c:pt>
                <c:pt idx="451">
                  <c:v>Kota Palopo</c:v>
                </c:pt>
                <c:pt idx="452">
                  <c:v>Kota Kendari</c:v>
                </c:pt>
                <c:pt idx="453">
                  <c:v>Kota Bau-Bau</c:v>
                </c:pt>
                <c:pt idx="454">
                  <c:v>Kota Ambon</c:v>
                </c:pt>
                <c:pt idx="455">
                  <c:v>Kota Tual</c:v>
                </c:pt>
                <c:pt idx="456">
                  <c:v>Kota Denpasar</c:v>
                </c:pt>
                <c:pt idx="457">
                  <c:v>Kota Mataram</c:v>
                </c:pt>
                <c:pt idx="458">
                  <c:v>Kota Bima</c:v>
                </c:pt>
                <c:pt idx="459">
                  <c:v>Kota Kupang</c:v>
                </c:pt>
                <c:pt idx="460">
                  <c:v>Kota Jayapura</c:v>
                </c:pt>
                <c:pt idx="461">
                  <c:v>Kota Bengkulu</c:v>
                </c:pt>
                <c:pt idx="462">
                  <c:v>Kota Ternate</c:v>
                </c:pt>
                <c:pt idx="463">
                  <c:v>Kota Tidore Kepulauan</c:v>
                </c:pt>
                <c:pt idx="464">
                  <c:v>Kota Cilegon</c:v>
                </c:pt>
                <c:pt idx="465">
                  <c:v>Kota Tangerang</c:v>
                </c:pt>
                <c:pt idx="466">
                  <c:v>Kota Serang</c:v>
                </c:pt>
                <c:pt idx="467">
                  <c:v>Kota Tangerang Selatan</c:v>
                </c:pt>
                <c:pt idx="468">
                  <c:v>Kota Pangkal Pinang</c:v>
                </c:pt>
                <c:pt idx="469">
                  <c:v>Kota Gorontalo</c:v>
                </c:pt>
                <c:pt idx="470">
                  <c:v>Kota Batam</c:v>
                </c:pt>
                <c:pt idx="471">
                  <c:v>Kota Tanjung Pinang</c:v>
                </c:pt>
                <c:pt idx="472">
                  <c:v>Kota Sorong</c:v>
                </c:pt>
                <c:pt idx="473">
                  <c:v>Kota Tarakan</c:v>
                </c:pt>
              </c:strCache>
            </c:strRef>
          </c:xVal>
          <c:yVal>
            <c:numRef>
              <c:f>'ukgkab (2)'!$M$7:$M$480</c:f>
              <c:numCache>
                <c:formatCode>General</c:formatCode>
                <c:ptCount val="474"/>
                <c:pt idx="376">
                  <c:v>58.91</c:v>
                </c:pt>
                <c:pt idx="377">
                  <c:v>58.32</c:v>
                </c:pt>
                <c:pt idx="378">
                  <c:v>58.11</c:v>
                </c:pt>
                <c:pt idx="379">
                  <c:v>58.790000000000013</c:v>
                </c:pt>
                <c:pt idx="380">
                  <c:v>58.13</c:v>
                </c:pt>
                <c:pt idx="381">
                  <c:v>59.41</c:v>
                </c:pt>
                <c:pt idx="382">
                  <c:v>59.18</c:v>
                </c:pt>
                <c:pt idx="383">
                  <c:v>58.84</c:v>
                </c:pt>
                <c:pt idx="384">
                  <c:v>58.44</c:v>
                </c:pt>
                <c:pt idx="385">
                  <c:v>57.21</c:v>
                </c:pt>
                <c:pt idx="386">
                  <c:v>57.48</c:v>
                </c:pt>
                <c:pt idx="387">
                  <c:v>58.760000000000012</c:v>
                </c:pt>
                <c:pt idx="388">
                  <c:v>57.11</c:v>
                </c:pt>
                <c:pt idx="389">
                  <c:v>56.57</c:v>
                </c:pt>
                <c:pt idx="390">
                  <c:v>62.96</c:v>
                </c:pt>
                <c:pt idx="391">
                  <c:v>62.34</c:v>
                </c:pt>
                <c:pt idx="392">
                  <c:v>62.9</c:v>
                </c:pt>
                <c:pt idx="393">
                  <c:v>62.120000000000012</c:v>
                </c:pt>
                <c:pt idx="394">
                  <c:v>61.51</c:v>
                </c:pt>
                <c:pt idx="395">
                  <c:v>59.99</c:v>
                </c:pt>
                <c:pt idx="396">
                  <c:v>64.34</c:v>
                </c:pt>
                <c:pt idx="397">
                  <c:v>59.07</c:v>
                </c:pt>
                <c:pt idx="398">
                  <c:v>62.78</c:v>
                </c:pt>
                <c:pt idx="399">
                  <c:v>59.74</c:v>
                </c:pt>
                <c:pt idx="400">
                  <c:v>60.06</c:v>
                </c:pt>
                <c:pt idx="401">
                  <c:v>62</c:v>
                </c:pt>
                <c:pt idx="402">
                  <c:v>61.230000000000011</c:v>
                </c:pt>
                <c:pt idx="403">
                  <c:v>58.230000000000011</c:v>
                </c:pt>
                <c:pt idx="404">
                  <c:v>58.93</c:v>
                </c:pt>
                <c:pt idx="405">
                  <c:v>61.51</c:v>
                </c:pt>
                <c:pt idx="406">
                  <c:v>50.260000000000012</c:v>
                </c:pt>
                <c:pt idx="407">
                  <c:v>50.61</c:v>
                </c:pt>
                <c:pt idx="408">
                  <c:v>48.63</c:v>
                </c:pt>
                <c:pt idx="409">
                  <c:v>49.44</c:v>
                </c:pt>
                <c:pt idx="410">
                  <c:v>46.34</c:v>
                </c:pt>
                <c:pt idx="411">
                  <c:v>52.39</c:v>
                </c:pt>
                <c:pt idx="412">
                  <c:v>52.760000000000012</c:v>
                </c:pt>
                <c:pt idx="413">
                  <c:v>52.54</c:v>
                </c:pt>
                <c:pt idx="414">
                  <c:v>52.54</c:v>
                </c:pt>
                <c:pt idx="415">
                  <c:v>51.04</c:v>
                </c:pt>
                <c:pt idx="416">
                  <c:v>51.92</c:v>
                </c:pt>
                <c:pt idx="417">
                  <c:v>48.44</c:v>
                </c:pt>
                <c:pt idx="418">
                  <c:v>47.97</c:v>
                </c:pt>
                <c:pt idx="419">
                  <c:v>60.18</c:v>
                </c:pt>
                <c:pt idx="420">
                  <c:v>55.89</c:v>
                </c:pt>
                <c:pt idx="421">
                  <c:v>59.96</c:v>
                </c:pt>
                <c:pt idx="422">
                  <c:v>57.220000000000013</c:v>
                </c:pt>
                <c:pt idx="423">
                  <c:v>56.51</c:v>
                </c:pt>
                <c:pt idx="424">
                  <c:v>58.94</c:v>
                </c:pt>
                <c:pt idx="425">
                  <c:v>56.53</c:v>
                </c:pt>
                <c:pt idx="426">
                  <c:v>55.8</c:v>
                </c:pt>
                <c:pt idx="427">
                  <c:v>53.64</c:v>
                </c:pt>
                <c:pt idx="428">
                  <c:v>52.46</c:v>
                </c:pt>
                <c:pt idx="429">
                  <c:v>48.43</c:v>
                </c:pt>
                <c:pt idx="430">
                  <c:v>50.5</c:v>
                </c:pt>
                <c:pt idx="431">
                  <c:v>50.720000000000013</c:v>
                </c:pt>
                <c:pt idx="432">
                  <c:v>48.58</c:v>
                </c:pt>
                <c:pt idx="433">
                  <c:v>48.13</c:v>
                </c:pt>
                <c:pt idx="434">
                  <c:v>52.93</c:v>
                </c:pt>
                <c:pt idx="435">
                  <c:v>54.96</c:v>
                </c:pt>
                <c:pt idx="436">
                  <c:v>55.720000000000013</c:v>
                </c:pt>
                <c:pt idx="437">
                  <c:v>54.88</c:v>
                </c:pt>
                <c:pt idx="438">
                  <c:v>49.290000000000013</c:v>
                </c:pt>
                <c:pt idx="439">
                  <c:v>54.720000000000013</c:v>
                </c:pt>
                <c:pt idx="440">
                  <c:v>57.5</c:v>
                </c:pt>
                <c:pt idx="441">
                  <c:v>52.75</c:v>
                </c:pt>
                <c:pt idx="442">
                  <c:v>55.660000000000011</c:v>
                </c:pt>
                <c:pt idx="443">
                  <c:v>57.95</c:v>
                </c:pt>
                <c:pt idx="444">
                  <c:v>49.6</c:v>
                </c:pt>
                <c:pt idx="445">
                  <c:v>48.25</c:v>
                </c:pt>
                <c:pt idx="446">
                  <c:v>53.34</c:v>
                </c:pt>
                <c:pt idx="447">
                  <c:v>48</c:v>
                </c:pt>
                <c:pt idx="448">
                  <c:v>49.77</c:v>
                </c:pt>
                <c:pt idx="449">
                  <c:v>51.51</c:v>
                </c:pt>
                <c:pt idx="450">
                  <c:v>51.730000000000011</c:v>
                </c:pt>
                <c:pt idx="451">
                  <c:v>49.88</c:v>
                </c:pt>
                <c:pt idx="452">
                  <c:v>50.85</c:v>
                </c:pt>
                <c:pt idx="453">
                  <c:v>49.63</c:v>
                </c:pt>
                <c:pt idx="454">
                  <c:v>48.87</c:v>
                </c:pt>
                <c:pt idx="455">
                  <c:v>45.03</c:v>
                </c:pt>
                <c:pt idx="456">
                  <c:v>58.09</c:v>
                </c:pt>
                <c:pt idx="457">
                  <c:v>55.99</c:v>
                </c:pt>
                <c:pt idx="458">
                  <c:v>48.07</c:v>
                </c:pt>
                <c:pt idx="459">
                  <c:v>51.95</c:v>
                </c:pt>
                <c:pt idx="460">
                  <c:v>51.660000000000011</c:v>
                </c:pt>
                <c:pt idx="461">
                  <c:v>53.18</c:v>
                </c:pt>
                <c:pt idx="462">
                  <c:v>45.15</c:v>
                </c:pt>
                <c:pt idx="463">
                  <c:v>44.82</c:v>
                </c:pt>
                <c:pt idx="464">
                  <c:v>55.02</c:v>
                </c:pt>
                <c:pt idx="465">
                  <c:v>55.190000000000012</c:v>
                </c:pt>
                <c:pt idx="466">
                  <c:v>53.53</c:v>
                </c:pt>
                <c:pt idx="467">
                  <c:v>57.86</c:v>
                </c:pt>
                <c:pt idx="468">
                  <c:v>56.34</c:v>
                </c:pt>
                <c:pt idx="469">
                  <c:v>50.97</c:v>
                </c:pt>
                <c:pt idx="470">
                  <c:v>56.8</c:v>
                </c:pt>
                <c:pt idx="471">
                  <c:v>54.65</c:v>
                </c:pt>
                <c:pt idx="472">
                  <c:v>49.02</c:v>
                </c:pt>
                <c:pt idx="473">
                  <c:v>53.99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836-4B66-8C73-900445D96D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8583040"/>
        <c:axId val="248581864"/>
      </c:scatterChart>
      <c:valAx>
        <c:axId val="248583040"/>
        <c:scaling>
          <c:orientation val="minMax"/>
          <c:max val="50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one"/>
        <c:crossAx val="248581864"/>
        <c:crosses val="autoZero"/>
        <c:crossBetween val="midCat"/>
      </c:valAx>
      <c:valAx>
        <c:axId val="248581864"/>
        <c:scaling>
          <c:orientation val="minMax"/>
          <c:max val="60"/>
          <c:min val="28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crossAx val="2485830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607300484916301"/>
          <c:y val="0.86788754947957603"/>
          <c:w val="0.367853834289738"/>
          <c:h val="0.11310630719614501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1400">
              <a:latin typeface="Avenir Next" charset="0"/>
              <a:ea typeface="Avenir Next" charset="0"/>
              <a:cs typeface="Avenir Next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 sz="1800" b="1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04134218681533E-2"/>
          <c:y val="4.7855151610395698E-2"/>
          <c:w val="0.96545420914620195"/>
          <c:h val="0.81321928188014203"/>
        </c:manualLayout>
      </c:layout>
      <c:lineChart>
        <c:grouping val="standard"/>
        <c:varyColors val="0"/>
        <c:ser>
          <c:idx val="0"/>
          <c:order val="0"/>
          <c:tx>
            <c:strRef>
              <c:f>Sheet3!$N$4</c:f>
              <c:strCache>
                <c:ptCount val="1"/>
                <c:pt idx="0">
                  <c:v>Laki-laki</c:v>
                </c:pt>
              </c:strCache>
            </c:strRef>
          </c:tx>
          <c:spPr>
            <a:ln w="31750" cap="rnd" cmpd="sng" algn="ctr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-3.80985423011602E-2"/>
                  <c:y val="3.00503310295330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7106699756769999E-2"/>
                  <c:y val="3.28653399477916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>
                    <a:latin typeface="Avenir Next" charset="0"/>
                    <a:ea typeface="Avenir Next" charset="0"/>
                    <a:cs typeface="Avenir Next" charset="0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Sheet3!$L$5:$L$12</c:f>
              <c:strCache>
                <c:ptCount val="8"/>
                <c:pt idx="0">
                  <c:v>≤25</c:v>
                </c:pt>
                <c:pt idx="1">
                  <c:v>26-30</c:v>
                </c:pt>
                <c:pt idx="2">
                  <c:v>31-35</c:v>
                </c:pt>
                <c:pt idx="3">
                  <c:v>36-40</c:v>
                </c:pt>
                <c:pt idx="4">
                  <c:v>41-45</c:v>
                </c:pt>
                <c:pt idx="5">
                  <c:v>46-50</c:v>
                </c:pt>
                <c:pt idx="6">
                  <c:v>51-55</c:v>
                </c:pt>
                <c:pt idx="7">
                  <c:v>56-60</c:v>
                </c:pt>
              </c:strCache>
            </c:strRef>
          </c:cat>
          <c:val>
            <c:numRef>
              <c:f>Sheet3!$N$5:$N$12</c:f>
              <c:numCache>
                <c:formatCode>General</c:formatCode>
                <c:ptCount val="8"/>
                <c:pt idx="0">
                  <c:v>56.56</c:v>
                </c:pt>
                <c:pt idx="1">
                  <c:v>57.14</c:v>
                </c:pt>
                <c:pt idx="2">
                  <c:v>58.1</c:v>
                </c:pt>
                <c:pt idx="3">
                  <c:v>58.88</c:v>
                </c:pt>
                <c:pt idx="4">
                  <c:v>60.36</c:v>
                </c:pt>
                <c:pt idx="5">
                  <c:v>58.120000000000012</c:v>
                </c:pt>
                <c:pt idx="6">
                  <c:v>55.18</c:v>
                </c:pt>
                <c:pt idx="7">
                  <c:v>50.89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Sheet3!$O$4</c:f>
              <c:strCache>
                <c:ptCount val="1"/>
                <c:pt idx="0">
                  <c:v>Perempuan</c:v>
                </c:pt>
              </c:strCache>
            </c:strRef>
          </c:tx>
          <c:spPr>
            <a:ln w="34925" cap="rnd" cmpd="sng" algn="ctr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dLbls>
            <c:dLbl>
              <c:idx val="2"/>
              <c:layout>
                <c:manualLayout>
                  <c:x val="-3.18174894186515E-2"/>
                  <c:y val="3.568034886605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4958015859905801E-2"/>
                  <c:y val="5.8200420212118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7106699756769999E-2"/>
                  <c:y val="6.10154291303773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8676962977397101E-2"/>
                  <c:y val="4.41253756208258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4.43795951836689E-2"/>
                  <c:y val="3.00503310295330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3.9668805521787302E-2"/>
                  <c:y val="1.87902953564987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0">
                    <a:latin typeface="Avenir Next" charset="0"/>
                    <a:ea typeface="Avenir Next" charset="0"/>
                    <a:cs typeface="Avenir Next" charset="0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Sheet3!$L$5:$L$12</c:f>
              <c:strCache>
                <c:ptCount val="8"/>
                <c:pt idx="0">
                  <c:v>≤25</c:v>
                </c:pt>
                <c:pt idx="1">
                  <c:v>26-30</c:v>
                </c:pt>
                <c:pt idx="2">
                  <c:v>31-35</c:v>
                </c:pt>
                <c:pt idx="3">
                  <c:v>36-40</c:v>
                </c:pt>
                <c:pt idx="4">
                  <c:v>41-45</c:v>
                </c:pt>
                <c:pt idx="5">
                  <c:v>46-50</c:v>
                </c:pt>
                <c:pt idx="6">
                  <c:v>51-55</c:v>
                </c:pt>
                <c:pt idx="7">
                  <c:v>56-60</c:v>
                </c:pt>
              </c:strCache>
            </c:strRef>
          </c:cat>
          <c:val>
            <c:numRef>
              <c:f>Sheet3!$O$5:$O$12</c:f>
              <c:numCache>
                <c:formatCode>General</c:formatCode>
                <c:ptCount val="8"/>
                <c:pt idx="0">
                  <c:v>58.160000000000011</c:v>
                </c:pt>
                <c:pt idx="1">
                  <c:v>57.86</c:v>
                </c:pt>
                <c:pt idx="2">
                  <c:v>58.06</c:v>
                </c:pt>
                <c:pt idx="3">
                  <c:v>58.620000000000012</c:v>
                </c:pt>
                <c:pt idx="4">
                  <c:v>58.78</c:v>
                </c:pt>
                <c:pt idx="5">
                  <c:v>55.96</c:v>
                </c:pt>
                <c:pt idx="6">
                  <c:v>52.94</c:v>
                </c:pt>
                <c:pt idx="7">
                  <c:v>49.94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19050" cap="flat" cmpd="sng" algn="ctr">
              <a:solidFill>
                <a:srgbClr val="C00000">
                  <a:alpha val="22000"/>
                </a:srgbClr>
              </a:solidFill>
              <a:prstDash val="sysDot"/>
              <a:round/>
            </a:ln>
            <a:effectLst/>
          </c:spPr>
        </c:dropLines>
        <c:marker val="1"/>
        <c:smooth val="0"/>
        <c:axId val="248580296"/>
        <c:axId val="248580688"/>
      </c:lineChart>
      <c:catAx>
        <c:axId val="248580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spc="20" baseline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defRPr>
            </a:pPr>
            <a:endParaRPr lang="en-US"/>
          </a:p>
        </c:txPr>
        <c:crossAx val="248580688"/>
        <c:crosses val="autoZero"/>
        <c:auto val="1"/>
        <c:lblAlgn val="ctr"/>
        <c:lblOffset val="100"/>
        <c:noMultiLvlLbl val="0"/>
      </c:catAx>
      <c:valAx>
        <c:axId val="248580688"/>
        <c:scaling>
          <c:orientation val="minMax"/>
          <c:max val="65"/>
          <c:min val="42"/>
        </c:scaling>
        <c:delete val="1"/>
        <c:axPos val="l"/>
        <c:numFmt formatCode="General" sourceLinked="1"/>
        <c:majorTickMark val="out"/>
        <c:minorTickMark val="none"/>
        <c:tickLblPos val="nextTo"/>
        <c:crossAx val="248580296"/>
        <c:crosses val="autoZero"/>
        <c:crossBetween val="between"/>
        <c:majorUnit val="2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6538084776721302"/>
          <c:y val="0.93267011039266201"/>
          <c:w val="0.273031043145744"/>
          <c:h val="6.73298896073382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Avenir Next" charset="0"/>
              <a:ea typeface="Avenir Next" charset="0"/>
              <a:cs typeface="Avenir Next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Sheet4!$M$4</c:f>
              <c:strCache>
                <c:ptCount val="1"/>
                <c:pt idx="0">
                  <c:v>Swasta</c:v>
                </c:pt>
              </c:strCache>
            </c:strRef>
          </c:tx>
          <c:spPr>
            <a:ln w="34925"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Sheet4!$J$5:$J$7</c:f>
              <c:strCache>
                <c:ptCount val="3"/>
                <c:pt idx="0">
                  <c:v>PNS</c:v>
                </c:pt>
                <c:pt idx="1">
                  <c:v>Honda (N)/GTY (S)</c:v>
                </c:pt>
                <c:pt idx="2">
                  <c:v>GTT</c:v>
                </c:pt>
              </c:strCache>
            </c:strRef>
          </c:cat>
          <c:val>
            <c:numRef>
              <c:f>Sheet4!$L$5:$L$7</c:f>
              <c:numCache>
                <c:formatCode>General</c:formatCode>
                <c:ptCount val="3"/>
                <c:pt idx="0">
                  <c:v>56.78</c:v>
                </c:pt>
                <c:pt idx="1">
                  <c:v>55</c:v>
                </c:pt>
                <c:pt idx="2">
                  <c:v>53.94</c:v>
                </c:pt>
              </c:numCache>
            </c:numRef>
          </c:val>
        </c:ser>
        <c:ser>
          <c:idx val="1"/>
          <c:order val="1"/>
          <c:spPr>
            <a:ln w="34925">
              <a:noFill/>
            </a:ln>
          </c:spPr>
          <c:invertIfNegative val="0"/>
          <c:dLbls>
            <c:dLbl>
              <c:idx val="0"/>
              <c:layout>
                <c:manualLayout>
                  <c:x val="-5.0602564627322396E-3"/>
                  <c:y val="9.53438793878189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Sheet4!$J$5:$J$7</c:f>
              <c:strCache>
                <c:ptCount val="3"/>
                <c:pt idx="0">
                  <c:v>PNS</c:v>
                </c:pt>
                <c:pt idx="1">
                  <c:v>Honda (N)/GTY (S)</c:v>
                </c:pt>
                <c:pt idx="2">
                  <c:v>GTT</c:v>
                </c:pt>
              </c:strCache>
            </c:strRef>
          </c:cat>
          <c:val>
            <c:numRef>
              <c:f>Sheet4!$M$5:$M$7</c:f>
              <c:numCache>
                <c:formatCode>General</c:formatCode>
                <c:ptCount val="3"/>
                <c:pt idx="0">
                  <c:v>56.53</c:v>
                </c:pt>
                <c:pt idx="1">
                  <c:v>57.99</c:v>
                </c:pt>
                <c:pt idx="2">
                  <c:v>55.53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48579512"/>
        <c:axId val="243499728"/>
      </c:barChart>
      <c:catAx>
        <c:axId val="248579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43499728"/>
        <c:crosses val="autoZero"/>
        <c:auto val="1"/>
        <c:lblAlgn val="ctr"/>
        <c:lblOffset val="100"/>
        <c:noMultiLvlLbl val="0"/>
      </c:catAx>
      <c:valAx>
        <c:axId val="243499728"/>
        <c:scaling>
          <c:orientation val="minMax"/>
          <c:max val="62"/>
          <c:min val="47"/>
        </c:scaling>
        <c:delete val="1"/>
        <c:axPos val="l"/>
        <c:numFmt formatCode="General" sourceLinked="1"/>
        <c:majorTickMark val="none"/>
        <c:minorTickMark val="none"/>
        <c:tickLblPos val="nextTo"/>
        <c:crossAx val="248579512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 sz="1200">
          <a:latin typeface="Avenir Next" charset="0"/>
          <a:ea typeface="Avenir Next" charset="0"/>
          <a:cs typeface="Avenir Next" charset="0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'kualifikasivs sertifikasi'!$G$2</c:f>
              <c:strCache>
                <c:ptCount val="1"/>
                <c:pt idx="0">
                  <c:v>Sertifikasi</c:v>
                </c:pt>
              </c:strCache>
            </c:strRef>
          </c:tx>
          <c:spPr>
            <a:ln w="31750" cap="rnd" cmpd="sng" algn="ctr">
              <a:solidFill>
                <a:schemeClr val="accent1"/>
              </a:solidFill>
              <a:round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52.98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57.52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63.83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0">
                    <a:latin typeface="Avenir Next" charset="0"/>
                    <a:ea typeface="Avenir Next" charset="0"/>
                    <a:cs typeface="Avenir Next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'kualifikasivs sertifikasi'!$F$11:$F$13</c:f>
              <c:strCache>
                <c:ptCount val="3"/>
                <c:pt idx="0">
                  <c:v>&lt;S1</c:v>
                </c:pt>
                <c:pt idx="1">
                  <c:v>S1</c:v>
                </c:pt>
                <c:pt idx="2">
                  <c:v>&gt;=S2</c:v>
                </c:pt>
              </c:strCache>
            </c:strRef>
          </c:cat>
          <c:val>
            <c:numRef>
              <c:f>'kualifikasivs sertifikasi'!$G$11:$G$13</c:f>
              <c:numCache>
                <c:formatCode>General</c:formatCode>
                <c:ptCount val="3"/>
                <c:pt idx="0">
                  <c:v>48.61</c:v>
                </c:pt>
                <c:pt idx="1">
                  <c:v>53.75</c:v>
                </c:pt>
                <c:pt idx="2">
                  <c:v>59.64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462-44FA-A762-42BB442AB0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3494632"/>
        <c:axId val="243495416"/>
      </c:barChart>
      <c:catAx>
        <c:axId val="243494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400" b="0">
                <a:latin typeface="Avenir Next" charset="0"/>
                <a:ea typeface="Avenir Next" charset="0"/>
                <a:cs typeface="Avenir Next" charset="0"/>
              </a:defRPr>
            </a:pPr>
            <a:endParaRPr lang="en-US"/>
          </a:p>
        </c:txPr>
        <c:crossAx val="243495416"/>
        <c:crosses val="autoZero"/>
        <c:auto val="1"/>
        <c:lblAlgn val="ctr"/>
        <c:lblOffset val="100"/>
        <c:noMultiLvlLbl val="0"/>
      </c:catAx>
      <c:valAx>
        <c:axId val="243495416"/>
        <c:scaling>
          <c:orientation val="minMax"/>
          <c:min val="35"/>
        </c:scaling>
        <c:delete val="1"/>
        <c:axPos val="l"/>
        <c:numFmt formatCode="General" sourceLinked="1"/>
        <c:majorTickMark val="none"/>
        <c:minorTickMark val="none"/>
        <c:tickLblPos val="none"/>
        <c:crossAx val="243494632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sz="1800" b="1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80F902-01EA-4BF6-A327-65240D03C38C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EF711F-8B99-4AF6-B0F9-82DED0725073}">
      <dgm:prSet phldrT="[Text]"/>
      <dgm:spPr/>
      <dgm:t>
        <a:bodyPr/>
        <a:lstStyle/>
        <a:p>
          <a:r>
            <a:rPr lang="en-US" dirty="0" smtClean="0"/>
            <a:t>UN SDG </a:t>
          </a:r>
        </a:p>
        <a:p>
          <a:r>
            <a:rPr lang="en-US" dirty="0" smtClean="0"/>
            <a:t>2015-2030</a:t>
          </a:r>
          <a:endParaRPr lang="en-US" dirty="0"/>
        </a:p>
      </dgm:t>
    </dgm:pt>
    <dgm:pt modelId="{D0683B15-A630-46D5-B2D1-5F2A518F3362}" type="parTrans" cxnId="{608AAF2E-0F1A-441B-91DC-EB8FC1A061D6}">
      <dgm:prSet/>
      <dgm:spPr/>
      <dgm:t>
        <a:bodyPr/>
        <a:lstStyle/>
        <a:p>
          <a:endParaRPr lang="en-US"/>
        </a:p>
      </dgm:t>
    </dgm:pt>
    <dgm:pt modelId="{9743B7E7-C1C3-4162-ABA1-753D86129DA7}" type="sibTrans" cxnId="{608AAF2E-0F1A-441B-91DC-EB8FC1A061D6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0E70F8C4-0B39-47F9-93C5-44FD90565152}">
      <dgm:prSet phldrT="[Text]" custT="1"/>
      <dgm:spPr/>
      <dgm:t>
        <a:bodyPr/>
        <a:lstStyle/>
        <a:p>
          <a:r>
            <a:rPr lang="en-GB" sz="1900" b="0" dirty="0" smtClean="0"/>
            <a:t>By 2030 all governments ensure that all learners are taught by </a:t>
          </a:r>
          <a:r>
            <a:rPr lang="en-GB" sz="1900" b="1" dirty="0" smtClean="0">
              <a:solidFill>
                <a:srgbClr val="FF0000"/>
              </a:solidFill>
            </a:rPr>
            <a:t>qualified, professionally-trained, motivated and well-supported teachers</a:t>
          </a:r>
          <a:r>
            <a:rPr lang="en-GB" sz="1900" b="0" dirty="0" smtClean="0"/>
            <a:t>.</a:t>
          </a:r>
          <a:endParaRPr lang="en-US" sz="1900" dirty="0"/>
        </a:p>
      </dgm:t>
    </dgm:pt>
    <dgm:pt modelId="{FAB41DC3-0464-4F02-811F-A479D980C068}" type="parTrans" cxnId="{56AFD7D0-D06E-484F-9261-6FC2F016B44F}">
      <dgm:prSet/>
      <dgm:spPr/>
      <dgm:t>
        <a:bodyPr/>
        <a:lstStyle/>
        <a:p>
          <a:endParaRPr lang="en-US"/>
        </a:p>
      </dgm:t>
    </dgm:pt>
    <dgm:pt modelId="{C1D49655-B6D1-4CD3-90DD-C7E705AE7347}" type="sibTrans" cxnId="{56AFD7D0-D06E-484F-9261-6FC2F016B44F}">
      <dgm:prSet/>
      <dgm:spPr/>
      <dgm:t>
        <a:bodyPr/>
        <a:lstStyle/>
        <a:p>
          <a:endParaRPr lang="en-US"/>
        </a:p>
      </dgm:t>
    </dgm:pt>
    <dgm:pt modelId="{23557789-1529-48F1-8816-3B0168E423CA}">
      <dgm:prSet phldrT="[Text]"/>
      <dgm:spPr/>
      <dgm:t>
        <a:bodyPr/>
        <a:lstStyle/>
        <a:p>
          <a:r>
            <a:rPr lang="en-US" dirty="0" err="1" smtClean="0"/>
            <a:t>Visi</a:t>
          </a:r>
          <a:r>
            <a:rPr lang="en-US" dirty="0" smtClean="0"/>
            <a:t> </a:t>
          </a:r>
          <a:r>
            <a:rPr lang="en-US" dirty="0" err="1" smtClean="0"/>
            <a:t>Kemdikbud</a:t>
          </a:r>
          <a:r>
            <a:rPr lang="en-US" dirty="0" smtClean="0"/>
            <a:t> </a:t>
          </a:r>
          <a:endParaRPr lang="en-US" dirty="0"/>
        </a:p>
      </dgm:t>
    </dgm:pt>
    <dgm:pt modelId="{3C418815-FCEB-49A7-B149-3D47937660C9}" type="parTrans" cxnId="{36537D4C-F411-43CC-82F6-A796F1E75346}">
      <dgm:prSet/>
      <dgm:spPr/>
      <dgm:t>
        <a:bodyPr/>
        <a:lstStyle/>
        <a:p>
          <a:endParaRPr lang="en-US"/>
        </a:p>
      </dgm:t>
    </dgm:pt>
    <dgm:pt modelId="{A926874F-32BC-4D4F-A0E3-AAE720408382}" type="sibTrans" cxnId="{36537D4C-F411-43CC-82F6-A796F1E75346}">
      <dgm:prSet/>
      <dgm:spPr/>
      <dgm:t>
        <a:bodyPr/>
        <a:lstStyle/>
        <a:p>
          <a:endParaRPr lang="en-US"/>
        </a:p>
      </dgm:t>
    </dgm:pt>
    <dgm:pt modelId="{A212F099-D796-4998-8A1C-EC7213673550}">
      <dgm:prSet phldrT="[Text]" custT="1"/>
      <dgm:spPr/>
      <dgm:t>
        <a:bodyPr/>
        <a:lstStyle/>
        <a:p>
          <a:r>
            <a:rPr lang="en-US" sz="1900" b="0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Te</a:t>
          </a:r>
          <a:r>
            <a:rPr lang="tr-TR" sz="1900" b="0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rbentuknya </a:t>
          </a:r>
          <a:r>
            <a:rPr lang="en-US" sz="1900" b="1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insan</a:t>
          </a:r>
          <a:r>
            <a:rPr lang="en-US" sz="1900" b="1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 </a:t>
          </a:r>
          <a:r>
            <a:rPr lang="en-US" sz="1900" b="0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serta</a:t>
          </a:r>
          <a:r>
            <a:rPr lang="tr-TR" sz="1900" b="0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 </a:t>
          </a:r>
          <a:r>
            <a:rPr lang="en-US" sz="1900" b="1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e</a:t>
          </a:r>
          <a:r>
            <a:rPr lang="tr-TR" sz="1900" b="1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kosistem </a:t>
          </a:r>
          <a:r>
            <a:rPr lang="tr-TR" sz="1900" b="0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Pendidikan dan Kebudayaan yang </a:t>
          </a:r>
          <a:r>
            <a:rPr lang="en-US" sz="1900" b="1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b</a:t>
          </a:r>
          <a:r>
            <a:rPr lang="tr-TR" sz="1900" b="1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erk</a:t>
          </a:r>
          <a:r>
            <a:rPr lang="en-US" sz="1900" b="1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arakter</a:t>
          </a:r>
          <a:r>
            <a:rPr lang="tr-TR" sz="1900" b="1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 </a:t>
          </a:r>
          <a:r>
            <a:rPr lang="tr-TR" sz="1900" b="0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dengan dilandasi </a:t>
          </a:r>
          <a:r>
            <a:rPr lang="en-US" sz="1900" b="0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semangat </a:t>
          </a:r>
          <a:r>
            <a:rPr lang="en-US" sz="1900" b="1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g</a:t>
          </a:r>
          <a:r>
            <a:rPr lang="tr-TR" sz="1900" b="1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otong </a:t>
          </a:r>
          <a:r>
            <a:rPr lang="en-US" sz="1900" b="1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r</a:t>
          </a:r>
          <a:r>
            <a:rPr lang="tr-TR" sz="1900" b="1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oyong</a:t>
          </a:r>
          <a:endParaRPr lang="en-US" sz="1900" b="1" dirty="0">
            <a:solidFill>
              <a:srgbClr val="FF0000"/>
            </a:solidFill>
            <a:effectLst>
              <a:innerShdw blurRad="63500">
                <a:prstClr val="black"/>
              </a:innerShdw>
            </a:effectLst>
            <a:latin typeface="Candara" pitchFamily="34" charset="0"/>
            <a:ea typeface="Open Sans Semibold" pitchFamily="34" charset="0"/>
          </a:endParaRPr>
        </a:p>
      </dgm:t>
    </dgm:pt>
    <dgm:pt modelId="{43B9025B-5699-47C9-B3D9-4F2018A4479F}" type="parTrans" cxnId="{F06EB280-5F85-4935-83D1-BEFB122259B6}">
      <dgm:prSet/>
      <dgm:spPr/>
      <dgm:t>
        <a:bodyPr/>
        <a:lstStyle/>
        <a:p>
          <a:endParaRPr lang="en-US"/>
        </a:p>
      </dgm:t>
    </dgm:pt>
    <dgm:pt modelId="{4BAD8E9E-4326-4EA1-8610-00A6092E6724}" type="sibTrans" cxnId="{F06EB280-5F85-4935-83D1-BEFB122259B6}">
      <dgm:prSet/>
      <dgm:spPr/>
      <dgm:t>
        <a:bodyPr/>
        <a:lstStyle/>
        <a:p>
          <a:endParaRPr lang="en-US"/>
        </a:p>
      </dgm:t>
    </dgm:pt>
    <dgm:pt modelId="{B3CF5D83-156E-4997-A431-CADB0AC876F6}" type="pres">
      <dgm:prSet presAssocID="{FB80F902-01EA-4BF6-A327-65240D03C38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9AADE6-8F58-4801-B54B-8056A37FB068}" type="pres">
      <dgm:prSet presAssocID="{FB80F902-01EA-4BF6-A327-65240D03C38C}" presName="tSp" presStyleCnt="0"/>
      <dgm:spPr/>
    </dgm:pt>
    <dgm:pt modelId="{8268E156-6E1D-4B53-AFF8-FBB30B623BB9}" type="pres">
      <dgm:prSet presAssocID="{FB80F902-01EA-4BF6-A327-65240D03C38C}" presName="bSp" presStyleCnt="0"/>
      <dgm:spPr/>
    </dgm:pt>
    <dgm:pt modelId="{1539E372-BE10-48AF-85C6-CA28B10FC77F}" type="pres">
      <dgm:prSet presAssocID="{FB80F902-01EA-4BF6-A327-65240D03C38C}" presName="process" presStyleCnt="0"/>
      <dgm:spPr/>
    </dgm:pt>
    <dgm:pt modelId="{C3F44890-741B-435B-A646-B8AE6374288E}" type="pres">
      <dgm:prSet presAssocID="{FAEF711F-8B99-4AF6-B0F9-82DED0725073}" presName="composite1" presStyleCnt="0"/>
      <dgm:spPr/>
    </dgm:pt>
    <dgm:pt modelId="{33A364F3-F247-467A-80C8-F294A9CECDD2}" type="pres">
      <dgm:prSet presAssocID="{FAEF711F-8B99-4AF6-B0F9-82DED0725073}" presName="dummyNode1" presStyleLbl="node1" presStyleIdx="0" presStyleCnt="2"/>
      <dgm:spPr/>
    </dgm:pt>
    <dgm:pt modelId="{7E71EF76-F9C1-4862-90BE-2C643332BCCD}" type="pres">
      <dgm:prSet presAssocID="{FAEF711F-8B99-4AF6-B0F9-82DED0725073}" presName="childNode1" presStyleLbl="bgAcc1" presStyleIdx="0" presStyleCnt="2" custScaleX="125871" custScaleY="191514" custLinFactNeighborY="-303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560B2B-68E6-4BF9-A18B-5EED4D5205B6}" type="pres">
      <dgm:prSet presAssocID="{FAEF711F-8B99-4AF6-B0F9-82DED0725073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E0F5A-5AEB-4E0D-A843-DFD3833F0343}" type="pres">
      <dgm:prSet presAssocID="{FAEF711F-8B99-4AF6-B0F9-82DED0725073}" presName="parentNode1" presStyleLbl="node1" presStyleIdx="0" presStyleCnt="2" custScaleX="133634" custLinFactNeighborX="-22798" custLinFactNeighborY="8158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B71E21-6DB4-49E2-8DBE-7E1B63E40EB7}" type="pres">
      <dgm:prSet presAssocID="{FAEF711F-8B99-4AF6-B0F9-82DED0725073}" presName="connSite1" presStyleCnt="0"/>
      <dgm:spPr/>
    </dgm:pt>
    <dgm:pt modelId="{E75771B1-FD20-4882-A79C-ACA7A3F3BFC0}" type="pres">
      <dgm:prSet presAssocID="{9743B7E7-C1C3-4162-ABA1-753D86129DA7}" presName="Name9" presStyleLbl="sibTrans2D1" presStyleIdx="0" presStyleCnt="1" custLinFactNeighborX="5196" custLinFactNeighborY="-5155"/>
      <dgm:spPr/>
      <dgm:t>
        <a:bodyPr/>
        <a:lstStyle/>
        <a:p>
          <a:endParaRPr lang="en-US"/>
        </a:p>
      </dgm:t>
    </dgm:pt>
    <dgm:pt modelId="{6B892068-FDD2-4713-AC26-0FFE82C7E1FB}" type="pres">
      <dgm:prSet presAssocID="{23557789-1529-48F1-8816-3B0168E423CA}" presName="composite2" presStyleCnt="0"/>
      <dgm:spPr/>
    </dgm:pt>
    <dgm:pt modelId="{E7BED1E2-BEC2-4C26-80A7-2F7751A1A879}" type="pres">
      <dgm:prSet presAssocID="{23557789-1529-48F1-8816-3B0168E423CA}" presName="dummyNode2" presStyleLbl="node1" presStyleIdx="0" presStyleCnt="2"/>
      <dgm:spPr/>
    </dgm:pt>
    <dgm:pt modelId="{87EDB750-D00F-46D2-8190-427737B0DDE6}" type="pres">
      <dgm:prSet presAssocID="{23557789-1529-48F1-8816-3B0168E423CA}" presName="childNode2" presStyleLbl="bgAcc1" presStyleIdx="1" presStyleCnt="2" custScaleX="150664" custScaleY="171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5214F7-AB9D-4D8F-9D43-01AC250890A3}" type="pres">
      <dgm:prSet presAssocID="{23557789-1529-48F1-8816-3B0168E423CA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E82E43-5DC1-4A49-8E25-89129C22B78F}" type="pres">
      <dgm:prSet presAssocID="{23557789-1529-48F1-8816-3B0168E423CA}" presName="parentNode2" presStyleLbl="node1" presStyleIdx="1" presStyleCnt="2" custLinFactNeighborX="-16237" custLinFactNeighborY="-4739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23087E-7DEB-4FC9-8363-ED546720CB69}" type="pres">
      <dgm:prSet presAssocID="{23557789-1529-48F1-8816-3B0168E423CA}" presName="connSite2" presStyleCnt="0"/>
      <dgm:spPr/>
    </dgm:pt>
  </dgm:ptLst>
  <dgm:cxnLst>
    <dgm:cxn modelId="{F06EB280-5F85-4935-83D1-BEFB122259B6}" srcId="{23557789-1529-48F1-8816-3B0168E423CA}" destId="{A212F099-D796-4998-8A1C-EC7213673550}" srcOrd="0" destOrd="0" parTransId="{43B9025B-5699-47C9-B3D9-4F2018A4479F}" sibTransId="{4BAD8E9E-4326-4EA1-8610-00A6092E6724}"/>
    <dgm:cxn modelId="{063DB71E-ACB5-4CFF-B7BE-4A7F7A430CC6}" type="presOf" srcId="{A212F099-D796-4998-8A1C-EC7213673550}" destId="{87EDB750-D00F-46D2-8190-427737B0DDE6}" srcOrd="0" destOrd="0" presId="urn:microsoft.com/office/officeart/2005/8/layout/hProcess4"/>
    <dgm:cxn modelId="{36537D4C-F411-43CC-82F6-A796F1E75346}" srcId="{FB80F902-01EA-4BF6-A327-65240D03C38C}" destId="{23557789-1529-48F1-8816-3B0168E423CA}" srcOrd="1" destOrd="0" parTransId="{3C418815-FCEB-49A7-B149-3D47937660C9}" sibTransId="{A926874F-32BC-4D4F-A0E3-AAE720408382}"/>
    <dgm:cxn modelId="{E9D94EFE-E5D2-4DAB-9EE8-B2A8DCE7990D}" type="presOf" srcId="{FB80F902-01EA-4BF6-A327-65240D03C38C}" destId="{B3CF5D83-156E-4997-A431-CADB0AC876F6}" srcOrd="0" destOrd="0" presId="urn:microsoft.com/office/officeart/2005/8/layout/hProcess4"/>
    <dgm:cxn modelId="{608AAF2E-0F1A-441B-91DC-EB8FC1A061D6}" srcId="{FB80F902-01EA-4BF6-A327-65240D03C38C}" destId="{FAEF711F-8B99-4AF6-B0F9-82DED0725073}" srcOrd="0" destOrd="0" parTransId="{D0683B15-A630-46D5-B2D1-5F2A518F3362}" sibTransId="{9743B7E7-C1C3-4162-ABA1-753D86129DA7}"/>
    <dgm:cxn modelId="{50471B70-B2F0-4549-ABC7-F98158F2452B}" type="presOf" srcId="{23557789-1529-48F1-8816-3B0168E423CA}" destId="{53E82E43-5DC1-4A49-8E25-89129C22B78F}" srcOrd="0" destOrd="0" presId="urn:microsoft.com/office/officeart/2005/8/layout/hProcess4"/>
    <dgm:cxn modelId="{054911FE-3086-444D-98DE-7DA5E2747A82}" type="presOf" srcId="{0E70F8C4-0B39-47F9-93C5-44FD90565152}" destId="{61560B2B-68E6-4BF9-A18B-5EED4D5205B6}" srcOrd="1" destOrd="0" presId="urn:microsoft.com/office/officeart/2005/8/layout/hProcess4"/>
    <dgm:cxn modelId="{D215E3C5-364A-43B1-B50F-18918ED2586C}" type="presOf" srcId="{0E70F8C4-0B39-47F9-93C5-44FD90565152}" destId="{7E71EF76-F9C1-4862-90BE-2C643332BCCD}" srcOrd="0" destOrd="0" presId="urn:microsoft.com/office/officeart/2005/8/layout/hProcess4"/>
    <dgm:cxn modelId="{2CE102B9-5BCC-4D07-BBC2-C80258E37DE5}" type="presOf" srcId="{FAEF711F-8B99-4AF6-B0F9-82DED0725073}" destId="{C94E0F5A-5AEB-4E0D-A843-DFD3833F0343}" srcOrd="0" destOrd="0" presId="urn:microsoft.com/office/officeart/2005/8/layout/hProcess4"/>
    <dgm:cxn modelId="{C420A2E9-ABB1-43A8-A8F8-41E50FCD1071}" type="presOf" srcId="{9743B7E7-C1C3-4162-ABA1-753D86129DA7}" destId="{E75771B1-FD20-4882-A79C-ACA7A3F3BFC0}" srcOrd="0" destOrd="0" presId="urn:microsoft.com/office/officeart/2005/8/layout/hProcess4"/>
    <dgm:cxn modelId="{6B689503-216F-439A-9856-21085EFB5D68}" type="presOf" srcId="{A212F099-D796-4998-8A1C-EC7213673550}" destId="{F05214F7-AB9D-4D8F-9D43-01AC250890A3}" srcOrd="1" destOrd="0" presId="urn:microsoft.com/office/officeart/2005/8/layout/hProcess4"/>
    <dgm:cxn modelId="{56AFD7D0-D06E-484F-9261-6FC2F016B44F}" srcId="{FAEF711F-8B99-4AF6-B0F9-82DED0725073}" destId="{0E70F8C4-0B39-47F9-93C5-44FD90565152}" srcOrd="0" destOrd="0" parTransId="{FAB41DC3-0464-4F02-811F-A479D980C068}" sibTransId="{C1D49655-B6D1-4CD3-90DD-C7E705AE7347}"/>
    <dgm:cxn modelId="{F73EBCD2-C138-4C1B-B50C-8852B3BB5F7A}" type="presParOf" srcId="{B3CF5D83-156E-4997-A431-CADB0AC876F6}" destId="{8D9AADE6-8F58-4801-B54B-8056A37FB068}" srcOrd="0" destOrd="0" presId="urn:microsoft.com/office/officeart/2005/8/layout/hProcess4"/>
    <dgm:cxn modelId="{475C25B9-DF4E-4B59-916C-667B2B3B39A4}" type="presParOf" srcId="{B3CF5D83-156E-4997-A431-CADB0AC876F6}" destId="{8268E156-6E1D-4B53-AFF8-FBB30B623BB9}" srcOrd="1" destOrd="0" presId="urn:microsoft.com/office/officeart/2005/8/layout/hProcess4"/>
    <dgm:cxn modelId="{1F05E5D0-716B-4D79-9EFC-4CCA452DA915}" type="presParOf" srcId="{B3CF5D83-156E-4997-A431-CADB0AC876F6}" destId="{1539E372-BE10-48AF-85C6-CA28B10FC77F}" srcOrd="2" destOrd="0" presId="urn:microsoft.com/office/officeart/2005/8/layout/hProcess4"/>
    <dgm:cxn modelId="{F83E125F-8C8D-472B-8E42-AC4F1D55A599}" type="presParOf" srcId="{1539E372-BE10-48AF-85C6-CA28B10FC77F}" destId="{C3F44890-741B-435B-A646-B8AE6374288E}" srcOrd="0" destOrd="0" presId="urn:microsoft.com/office/officeart/2005/8/layout/hProcess4"/>
    <dgm:cxn modelId="{33DC6EE7-4485-4A14-A6FD-67C6BBBAB6C9}" type="presParOf" srcId="{C3F44890-741B-435B-A646-B8AE6374288E}" destId="{33A364F3-F247-467A-80C8-F294A9CECDD2}" srcOrd="0" destOrd="0" presId="urn:microsoft.com/office/officeart/2005/8/layout/hProcess4"/>
    <dgm:cxn modelId="{36ABD39E-5ED1-4481-9407-C1E6F73DEEF9}" type="presParOf" srcId="{C3F44890-741B-435B-A646-B8AE6374288E}" destId="{7E71EF76-F9C1-4862-90BE-2C643332BCCD}" srcOrd="1" destOrd="0" presId="urn:microsoft.com/office/officeart/2005/8/layout/hProcess4"/>
    <dgm:cxn modelId="{9E55D8FB-A761-488A-86F1-5A7982B712AF}" type="presParOf" srcId="{C3F44890-741B-435B-A646-B8AE6374288E}" destId="{61560B2B-68E6-4BF9-A18B-5EED4D5205B6}" srcOrd="2" destOrd="0" presId="urn:microsoft.com/office/officeart/2005/8/layout/hProcess4"/>
    <dgm:cxn modelId="{2B008C4E-ACD3-48DC-95FC-ACACD056386B}" type="presParOf" srcId="{C3F44890-741B-435B-A646-B8AE6374288E}" destId="{C94E0F5A-5AEB-4E0D-A843-DFD3833F0343}" srcOrd="3" destOrd="0" presId="urn:microsoft.com/office/officeart/2005/8/layout/hProcess4"/>
    <dgm:cxn modelId="{F4EFB692-6E2C-4B10-8F4C-FA35E9987106}" type="presParOf" srcId="{C3F44890-741B-435B-A646-B8AE6374288E}" destId="{08B71E21-6DB4-49E2-8DBE-7E1B63E40EB7}" srcOrd="4" destOrd="0" presId="urn:microsoft.com/office/officeart/2005/8/layout/hProcess4"/>
    <dgm:cxn modelId="{3C343017-6C4E-4547-AF09-10EFFDC8546D}" type="presParOf" srcId="{1539E372-BE10-48AF-85C6-CA28B10FC77F}" destId="{E75771B1-FD20-4882-A79C-ACA7A3F3BFC0}" srcOrd="1" destOrd="0" presId="urn:microsoft.com/office/officeart/2005/8/layout/hProcess4"/>
    <dgm:cxn modelId="{2D2F37FC-4824-4E1C-B2D0-FFD82B5F0C48}" type="presParOf" srcId="{1539E372-BE10-48AF-85C6-CA28B10FC77F}" destId="{6B892068-FDD2-4713-AC26-0FFE82C7E1FB}" srcOrd="2" destOrd="0" presId="urn:microsoft.com/office/officeart/2005/8/layout/hProcess4"/>
    <dgm:cxn modelId="{29D0A5E9-082C-4CB4-8E02-0EB2005E63C2}" type="presParOf" srcId="{6B892068-FDD2-4713-AC26-0FFE82C7E1FB}" destId="{E7BED1E2-BEC2-4C26-80A7-2F7751A1A879}" srcOrd="0" destOrd="0" presId="urn:microsoft.com/office/officeart/2005/8/layout/hProcess4"/>
    <dgm:cxn modelId="{4289E122-4608-450E-8CBD-886F07874CDC}" type="presParOf" srcId="{6B892068-FDD2-4713-AC26-0FFE82C7E1FB}" destId="{87EDB750-D00F-46D2-8190-427737B0DDE6}" srcOrd="1" destOrd="0" presId="urn:microsoft.com/office/officeart/2005/8/layout/hProcess4"/>
    <dgm:cxn modelId="{F6B170B9-EB11-48B4-BD99-F5704BFD3DE2}" type="presParOf" srcId="{6B892068-FDD2-4713-AC26-0FFE82C7E1FB}" destId="{F05214F7-AB9D-4D8F-9D43-01AC250890A3}" srcOrd="2" destOrd="0" presId="urn:microsoft.com/office/officeart/2005/8/layout/hProcess4"/>
    <dgm:cxn modelId="{BE6DEFAF-9C1B-4602-9EF9-5672E75F1584}" type="presParOf" srcId="{6B892068-FDD2-4713-AC26-0FFE82C7E1FB}" destId="{53E82E43-5DC1-4A49-8E25-89129C22B78F}" srcOrd="3" destOrd="0" presId="urn:microsoft.com/office/officeart/2005/8/layout/hProcess4"/>
    <dgm:cxn modelId="{6C774C51-E7E3-4039-842B-43B805B0C253}" type="presParOf" srcId="{6B892068-FDD2-4713-AC26-0FFE82C7E1FB}" destId="{9D23087E-7DEB-4FC9-8363-ED546720CB69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CC98AA-CACF-0B40-8A0D-EDAAE2F99DAA}" type="doc">
      <dgm:prSet loTypeId="urn:microsoft.com/office/officeart/2005/8/layout/h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47F631-13CE-EE40-96D6-7460E59C5FE4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1600" dirty="0" smtClean="0">
              <a:solidFill>
                <a:schemeClr val="bg1"/>
              </a:solidFill>
            </a:rPr>
            <a:t>Guru </a:t>
          </a:r>
          <a:r>
            <a:rPr lang="en-US" sz="1600" dirty="0" err="1" smtClean="0">
              <a:solidFill>
                <a:schemeClr val="bg1"/>
              </a:solidFill>
            </a:rPr>
            <a:t>Dalam</a:t>
          </a:r>
          <a:r>
            <a:rPr lang="en-US" sz="1600" dirty="0" smtClean="0">
              <a:solidFill>
                <a:schemeClr val="bg1"/>
              </a:solidFill>
            </a:rPr>
            <a:t> </a:t>
          </a:r>
          <a:r>
            <a:rPr lang="en-US" sz="1600" dirty="0" err="1" smtClean="0">
              <a:solidFill>
                <a:schemeClr val="bg1"/>
              </a:solidFill>
            </a:rPr>
            <a:t>Jabatan</a:t>
          </a:r>
          <a:endParaRPr lang="en-US" sz="1600" dirty="0">
            <a:solidFill>
              <a:schemeClr val="bg1"/>
            </a:solidFill>
          </a:endParaRPr>
        </a:p>
      </dgm:t>
    </dgm:pt>
    <dgm:pt modelId="{41FCF999-C043-344B-9E59-1B7F176B6DFE}" type="parTrans" cxnId="{8388C195-0AD7-8840-A260-31EE884CB629}">
      <dgm:prSet/>
      <dgm:spPr/>
      <dgm:t>
        <a:bodyPr/>
        <a:lstStyle/>
        <a:p>
          <a:endParaRPr lang="en-US"/>
        </a:p>
      </dgm:t>
    </dgm:pt>
    <dgm:pt modelId="{99AF341A-5AF1-1F48-A25B-46B106E908CB}" type="sibTrans" cxnId="{8388C195-0AD7-8840-A260-31EE884CB629}">
      <dgm:prSet/>
      <dgm:spPr>
        <a:solidFill>
          <a:srgbClr val="000090"/>
        </a:solidFill>
      </dgm:spPr>
      <dgm:t>
        <a:bodyPr/>
        <a:lstStyle/>
        <a:p>
          <a:endParaRPr lang="en-US"/>
        </a:p>
      </dgm:t>
    </dgm:pt>
    <dgm:pt modelId="{4F747175-2697-BB4A-9F23-2920C50586A4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1600" dirty="0" err="1" smtClean="0">
              <a:solidFill>
                <a:schemeClr val="bg1"/>
              </a:solidFill>
            </a:rPr>
            <a:t>Masa</a:t>
          </a:r>
          <a:r>
            <a:rPr lang="en-US" sz="1600" dirty="0" smtClean="0">
              <a:solidFill>
                <a:schemeClr val="bg1"/>
              </a:solidFill>
            </a:rPr>
            <a:t> </a:t>
          </a:r>
          <a:r>
            <a:rPr lang="en-US" sz="1600" dirty="0" err="1" smtClean="0">
              <a:solidFill>
                <a:schemeClr val="bg1"/>
              </a:solidFill>
            </a:rPr>
            <a:t>Transisi</a:t>
          </a:r>
          <a:endParaRPr lang="en-US" sz="1600" dirty="0">
            <a:solidFill>
              <a:schemeClr val="bg1"/>
            </a:solidFill>
          </a:endParaRPr>
        </a:p>
      </dgm:t>
    </dgm:pt>
    <dgm:pt modelId="{6F4604FD-1E9A-B549-BF1C-F1E967443868}" type="parTrans" cxnId="{1AB2FBBA-8353-BD4C-8FB5-3828A74EEF6C}">
      <dgm:prSet/>
      <dgm:spPr/>
      <dgm:t>
        <a:bodyPr/>
        <a:lstStyle/>
        <a:p>
          <a:endParaRPr lang="en-US"/>
        </a:p>
      </dgm:t>
    </dgm:pt>
    <dgm:pt modelId="{D1D8027D-2F04-CD4A-913D-935DF66F3139}" type="sibTrans" cxnId="{1AB2FBBA-8353-BD4C-8FB5-3828A74EEF6C}">
      <dgm:prSet/>
      <dgm:spPr>
        <a:solidFill>
          <a:srgbClr val="000090"/>
        </a:solidFill>
      </dgm:spPr>
      <dgm:t>
        <a:bodyPr/>
        <a:lstStyle/>
        <a:p>
          <a:endParaRPr lang="en-US"/>
        </a:p>
      </dgm:t>
    </dgm:pt>
    <dgm:pt modelId="{3EA38CF5-DF1A-A747-BC29-73B934FDBBB6}">
      <dgm:prSet phldrT="[Text]" custT="1"/>
      <dgm:spPr/>
      <dgm:t>
        <a:bodyPr/>
        <a:lstStyle/>
        <a:p>
          <a:r>
            <a:rPr lang="en-US" sz="1800" dirty="0" err="1" smtClean="0"/>
            <a:t>Pasal</a:t>
          </a:r>
          <a:r>
            <a:rPr lang="en-US" sz="1800" dirty="0" smtClean="0"/>
            <a:t> 82 UU No 14/2005</a:t>
          </a:r>
          <a:endParaRPr lang="en-US" sz="1800" dirty="0"/>
        </a:p>
      </dgm:t>
    </dgm:pt>
    <dgm:pt modelId="{CF94FF0F-6F43-674A-A4AD-F06B0416A28F}" type="parTrans" cxnId="{32B76D56-48E0-C247-8662-4C7865232352}">
      <dgm:prSet/>
      <dgm:spPr/>
      <dgm:t>
        <a:bodyPr/>
        <a:lstStyle/>
        <a:p>
          <a:endParaRPr lang="en-US"/>
        </a:p>
      </dgm:t>
    </dgm:pt>
    <dgm:pt modelId="{5ABDCA47-2374-2F4C-BE88-96A35CA38031}" type="sibTrans" cxnId="{32B76D56-48E0-C247-8662-4C7865232352}">
      <dgm:prSet/>
      <dgm:spPr/>
      <dgm:t>
        <a:bodyPr/>
        <a:lstStyle/>
        <a:p>
          <a:endParaRPr lang="en-US"/>
        </a:p>
      </dgm:t>
    </dgm:pt>
    <dgm:pt modelId="{89FED3E7-50F3-884B-AF49-5548336C9424}">
      <dgm:prSet phldrT="[Text]" custT="1"/>
      <dgm:spPr/>
      <dgm:t>
        <a:bodyPr/>
        <a:lstStyle/>
        <a:p>
          <a:r>
            <a:rPr lang="en-US" sz="1800" dirty="0" err="1" smtClean="0"/>
            <a:t>Pasal</a:t>
          </a:r>
          <a:r>
            <a:rPr lang="en-US" sz="1800" dirty="0" smtClean="0"/>
            <a:t> 13 UU No 14/2005</a:t>
          </a:r>
          <a:endParaRPr lang="en-US" sz="1800" dirty="0"/>
        </a:p>
      </dgm:t>
    </dgm:pt>
    <dgm:pt modelId="{06250416-237E-AF44-B918-BEC825FD7BBD}" type="parTrans" cxnId="{D726E211-D90D-6C44-85E0-1FF95F812DA1}">
      <dgm:prSet/>
      <dgm:spPr/>
      <dgm:t>
        <a:bodyPr/>
        <a:lstStyle/>
        <a:p>
          <a:endParaRPr lang="en-US"/>
        </a:p>
      </dgm:t>
    </dgm:pt>
    <dgm:pt modelId="{A29ED008-0518-BA48-A13F-885C133ECD50}" type="sibTrans" cxnId="{D726E211-D90D-6C44-85E0-1FF95F812DA1}">
      <dgm:prSet/>
      <dgm:spPr/>
      <dgm:t>
        <a:bodyPr/>
        <a:lstStyle/>
        <a:p>
          <a:endParaRPr lang="en-US"/>
        </a:p>
      </dgm:t>
    </dgm:pt>
    <dgm:pt modelId="{D905A6D5-7A17-8646-9F4B-FA9202AA272E}" type="pres">
      <dgm:prSet presAssocID="{79CC98AA-CACF-0B40-8A0D-EDAAE2F99DA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6FC0ABFF-FF27-9C43-A0CF-AAC6C6566A12}" type="pres">
      <dgm:prSet presAssocID="{79CC98AA-CACF-0B40-8A0D-EDAAE2F99DAA}" presName="tSp" presStyleCnt="0"/>
      <dgm:spPr/>
    </dgm:pt>
    <dgm:pt modelId="{E459C40A-BF7C-7642-B28F-4EA08A572F37}" type="pres">
      <dgm:prSet presAssocID="{79CC98AA-CACF-0B40-8A0D-EDAAE2F99DAA}" presName="bSp" presStyleCnt="0"/>
      <dgm:spPr/>
    </dgm:pt>
    <dgm:pt modelId="{6112959B-F9CF-A846-B0CD-B69271266E21}" type="pres">
      <dgm:prSet presAssocID="{79CC98AA-CACF-0B40-8A0D-EDAAE2F99DAA}" presName="process" presStyleCnt="0"/>
      <dgm:spPr/>
    </dgm:pt>
    <dgm:pt modelId="{9EF5C27D-A7EA-4340-9F46-280D1A52E05B}" type="pres">
      <dgm:prSet presAssocID="{A847F631-13CE-EE40-96D6-7460E59C5FE4}" presName="composite1" presStyleCnt="0"/>
      <dgm:spPr/>
    </dgm:pt>
    <dgm:pt modelId="{995750A9-B3D5-3C43-9C38-E0CFDAFDC4B1}" type="pres">
      <dgm:prSet presAssocID="{A847F631-13CE-EE40-96D6-7460E59C5FE4}" presName="dummyNode1" presStyleLbl="node1" presStyleIdx="0" presStyleCnt="2"/>
      <dgm:spPr/>
    </dgm:pt>
    <dgm:pt modelId="{94C2480B-B560-2544-8540-ACA19712E41B}" type="pres">
      <dgm:prSet presAssocID="{A847F631-13CE-EE40-96D6-7460E59C5FE4}" presName="childNode1" presStyleLbl="bgAcc1" presStyleIdx="0" presStyleCnt="2" custScaleX="135602" custScaleY="111414" custLinFactNeighborX="-8907" custLinFactNeighborY="-1689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6B53F5F-5E4B-8B4A-954F-C08F2C00B777}" type="pres">
      <dgm:prSet presAssocID="{A847F631-13CE-EE40-96D6-7460E59C5FE4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08687C1-E1C6-D24F-8DDD-59AE44B68711}" type="pres">
      <dgm:prSet presAssocID="{A847F631-13CE-EE40-96D6-7460E59C5FE4}" presName="parentNode1" presStyleLbl="node1" presStyleIdx="0" presStyleCnt="2" custScaleX="134901" custScaleY="192051" custLinFactNeighborX="-29553" custLinFactNeighborY="48321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ADF5EE0-BEFD-6742-8993-4E0272B1A821}" type="pres">
      <dgm:prSet presAssocID="{A847F631-13CE-EE40-96D6-7460E59C5FE4}" presName="connSite1" presStyleCnt="0"/>
      <dgm:spPr/>
    </dgm:pt>
    <dgm:pt modelId="{C0EC9EA8-2DE0-9D4B-A1C6-F5B1E430CE38}" type="pres">
      <dgm:prSet presAssocID="{99AF341A-5AF1-1F48-A25B-46B106E908CB}" presName="Name9" presStyleLbl="sibTrans2D1" presStyleIdx="0" presStyleCnt="1"/>
      <dgm:spPr/>
      <dgm:t>
        <a:bodyPr/>
        <a:lstStyle/>
        <a:p>
          <a:endParaRPr lang="id-ID"/>
        </a:p>
      </dgm:t>
    </dgm:pt>
    <dgm:pt modelId="{0AB37563-DCC6-E54B-BFA1-C4C2E92FFD9F}" type="pres">
      <dgm:prSet presAssocID="{4F747175-2697-BB4A-9F23-2920C50586A4}" presName="composite2" presStyleCnt="0"/>
      <dgm:spPr/>
    </dgm:pt>
    <dgm:pt modelId="{6C188BE2-32BB-C845-A6CA-2D56FFE2ED55}" type="pres">
      <dgm:prSet presAssocID="{4F747175-2697-BB4A-9F23-2920C50586A4}" presName="dummyNode2" presStyleLbl="node1" presStyleIdx="0" presStyleCnt="2"/>
      <dgm:spPr/>
    </dgm:pt>
    <dgm:pt modelId="{6123162C-0965-6148-9F87-9093D2C7C3F9}" type="pres">
      <dgm:prSet presAssocID="{4F747175-2697-BB4A-9F23-2920C50586A4}" presName="childNode2" presStyleLbl="bgAcc1" presStyleIdx="1" presStyleCnt="2" custScaleX="142052" custLinFactNeighborX="-322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2C4CF8-E4B6-DE4B-B28A-1C8594ABEABA}" type="pres">
      <dgm:prSet presAssocID="{4F747175-2697-BB4A-9F23-2920C50586A4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1C48E1-7FC3-4B4F-BB1E-B3A54BDBD3D2}" type="pres">
      <dgm:prSet presAssocID="{4F747175-2697-BB4A-9F23-2920C50586A4}" presName="parentNode2" presStyleLbl="node1" presStyleIdx="1" presStyleCnt="2" custScaleX="139391" custLinFactNeighborX="-48627" custLinFactNeighborY="413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99A831-205F-6F41-AAF3-963BE5CE1FE0}" type="pres">
      <dgm:prSet presAssocID="{4F747175-2697-BB4A-9F23-2920C50586A4}" presName="connSite2" presStyleCnt="0"/>
      <dgm:spPr/>
    </dgm:pt>
  </dgm:ptLst>
  <dgm:cxnLst>
    <dgm:cxn modelId="{A90657D7-8673-4EE9-AF51-4062F72650E1}" type="presOf" srcId="{99AF341A-5AF1-1F48-A25B-46B106E908CB}" destId="{C0EC9EA8-2DE0-9D4B-A1C6-F5B1E430CE38}" srcOrd="0" destOrd="0" presId="urn:microsoft.com/office/officeart/2005/8/layout/hProcess4"/>
    <dgm:cxn modelId="{60959F6B-B78F-4CD4-92C0-379BE9CA38FB}" type="presOf" srcId="{3EA38CF5-DF1A-A747-BC29-73B934FDBBB6}" destId="{6123162C-0965-6148-9F87-9093D2C7C3F9}" srcOrd="0" destOrd="0" presId="urn:microsoft.com/office/officeart/2005/8/layout/hProcess4"/>
    <dgm:cxn modelId="{2FE61CA4-C70C-419B-8774-AA4C27BB2A57}" type="presOf" srcId="{4F747175-2697-BB4A-9F23-2920C50586A4}" destId="{B51C48E1-7FC3-4B4F-BB1E-B3A54BDBD3D2}" srcOrd="0" destOrd="0" presId="urn:microsoft.com/office/officeart/2005/8/layout/hProcess4"/>
    <dgm:cxn modelId="{4487EF16-D71F-48C9-A152-BD3BE1FB2CAD}" type="presOf" srcId="{3EA38CF5-DF1A-A747-BC29-73B934FDBBB6}" destId="{E92C4CF8-E4B6-DE4B-B28A-1C8594ABEABA}" srcOrd="1" destOrd="0" presId="urn:microsoft.com/office/officeart/2005/8/layout/hProcess4"/>
    <dgm:cxn modelId="{1AB2FBBA-8353-BD4C-8FB5-3828A74EEF6C}" srcId="{79CC98AA-CACF-0B40-8A0D-EDAAE2F99DAA}" destId="{4F747175-2697-BB4A-9F23-2920C50586A4}" srcOrd="1" destOrd="0" parTransId="{6F4604FD-1E9A-B549-BF1C-F1E967443868}" sibTransId="{D1D8027D-2F04-CD4A-913D-935DF66F3139}"/>
    <dgm:cxn modelId="{D726E211-D90D-6C44-85E0-1FF95F812DA1}" srcId="{A847F631-13CE-EE40-96D6-7460E59C5FE4}" destId="{89FED3E7-50F3-884B-AF49-5548336C9424}" srcOrd="0" destOrd="0" parTransId="{06250416-237E-AF44-B918-BEC825FD7BBD}" sibTransId="{A29ED008-0518-BA48-A13F-885C133ECD50}"/>
    <dgm:cxn modelId="{32B76D56-48E0-C247-8662-4C7865232352}" srcId="{4F747175-2697-BB4A-9F23-2920C50586A4}" destId="{3EA38CF5-DF1A-A747-BC29-73B934FDBBB6}" srcOrd="0" destOrd="0" parTransId="{CF94FF0F-6F43-674A-A4AD-F06B0416A28F}" sibTransId="{5ABDCA47-2374-2F4C-BE88-96A35CA38031}"/>
    <dgm:cxn modelId="{5DE253FC-23E5-4A40-A6E0-1678B4E094C1}" type="presOf" srcId="{89FED3E7-50F3-884B-AF49-5548336C9424}" destId="{94C2480B-B560-2544-8540-ACA19712E41B}" srcOrd="0" destOrd="0" presId="urn:microsoft.com/office/officeart/2005/8/layout/hProcess4"/>
    <dgm:cxn modelId="{8388C195-0AD7-8840-A260-31EE884CB629}" srcId="{79CC98AA-CACF-0B40-8A0D-EDAAE2F99DAA}" destId="{A847F631-13CE-EE40-96D6-7460E59C5FE4}" srcOrd="0" destOrd="0" parTransId="{41FCF999-C043-344B-9E59-1B7F176B6DFE}" sibTransId="{99AF341A-5AF1-1F48-A25B-46B106E908CB}"/>
    <dgm:cxn modelId="{B108E94F-1E4E-4847-819A-F1BE82ACDE7B}" type="presOf" srcId="{79CC98AA-CACF-0B40-8A0D-EDAAE2F99DAA}" destId="{D905A6D5-7A17-8646-9F4B-FA9202AA272E}" srcOrd="0" destOrd="0" presId="urn:microsoft.com/office/officeart/2005/8/layout/hProcess4"/>
    <dgm:cxn modelId="{2A3A1B98-7D8D-4F66-86E0-9FD4BE74B1C2}" type="presOf" srcId="{89FED3E7-50F3-884B-AF49-5548336C9424}" destId="{46B53F5F-5E4B-8B4A-954F-C08F2C00B777}" srcOrd="1" destOrd="0" presId="urn:microsoft.com/office/officeart/2005/8/layout/hProcess4"/>
    <dgm:cxn modelId="{DFA39D45-9323-45F7-B076-7BEE389B4725}" type="presOf" srcId="{A847F631-13CE-EE40-96D6-7460E59C5FE4}" destId="{108687C1-E1C6-D24F-8DDD-59AE44B68711}" srcOrd="0" destOrd="0" presId="urn:microsoft.com/office/officeart/2005/8/layout/hProcess4"/>
    <dgm:cxn modelId="{704B8A77-92EC-4358-AFAA-D1E6516E65DE}" type="presParOf" srcId="{D905A6D5-7A17-8646-9F4B-FA9202AA272E}" destId="{6FC0ABFF-FF27-9C43-A0CF-AAC6C6566A12}" srcOrd="0" destOrd="0" presId="urn:microsoft.com/office/officeart/2005/8/layout/hProcess4"/>
    <dgm:cxn modelId="{871779FC-3C44-4EF8-A27C-AC691F25A71F}" type="presParOf" srcId="{D905A6D5-7A17-8646-9F4B-FA9202AA272E}" destId="{E459C40A-BF7C-7642-B28F-4EA08A572F37}" srcOrd="1" destOrd="0" presId="urn:microsoft.com/office/officeart/2005/8/layout/hProcess4"/>
    <dgm:cxn modelId="{4F6D492A-5451-4B3F-8186-22E45DDFD2CC}" type="presParOf" srcId="{D905A6D5-7A17-8646-9F4B-FA9202AA272E}" destId="{6112959B-F9CF-A846-B0CD-B69271266E21}" srcOrd="2" destOrd="0" presId="urn:microsoft.com/office/officeart/2005/8/layout/hProcess4"/>
    <dgm:cxn modelId="{64965D51-0F15-4F2F-B41C-A1543FD45FF0}" type="presParOf" srcId="{6112959B-F9CF-A846-B0CD-B69271266E21}" destId="{9EF5C27D-A7EA-4340-9F46-280D1A52E05B}" srcOrd="0" destOrd="0" presId="urn:microsoft.com/office/officeart/2005/8/layout/hProcess4"/>
    <dgm:cxn modelId="{AB1361D1-3F33-407D-8B5D-4731A87281A5}" type="presParOf" srcId="{9EF5C27D-A7EA-4340-9F46-280D1A52E05B}" destId="{995750A9-B3D5-3C43-9C38-E0CFDAFDC4B1}" srcOrd="0" destOrd="0" presId="urn:microsoft.com/office/officeart/2005/8/layout/hProcess4"/>
    <dgm:cxn modelId="{6A5F6601-6EC3-4E70-BE2C-041674E888DA}" type="presParOf" srcId="{9EF5C27D-A7EA-4340-9F46-280D1A52E05B}" destId="{94C2480B-B560-2544-8540-ACA19712E41B}" srcOrd="1" destOrd="0" presId="urn:microsoft.com/office/officeart/2005/8/layout/hProcess4"/>
    <dgm:cxn modelId="{2DBCAF77-10AF-4EF5-BE92-C9CC543BA6ED}" type="presParOf" srcId="{9EF5C27D-A7EA-4340-9F46-280D1A52E05B}" destId="{46B53F5F-5E4B-8B4A-954F-C08F2C00B777}" srcOrd="2" destOrd="0" presId="urn:microsoft.com/office/officeart/2005/8/layout/hProcess4"/>
    <dgm:cxn modelId="{254485F0-A1B7-4DE2-A34B-3957A5D686FF}" type="presParOf" srcId="{9EF5C27D-A7EA-4340-9F46-280D1A52E05B}" destId="{108687C1-E1C6-D24F-8DDD-59AE44B68711}" srcOrd="3" destOrd="0" presId="urn:microsoft.com/office/officeart/2005/8/layout/hProcess4"/>
    <dgm:cxn modelId="{8FC4CD54-061B-464D-9E11-E61F4B934176}" type="presParOf" srcId="{9EF5C27D-A7EA-4340-9F46-280D1A52E05B}" destId="{FADF5EE0-BEFD-6742-8993-4E0272B1A821}" srcOrd="4" destOrd="0" presId="urn:microsoft.com/office/officeart/2005/8/layout/hProcess4"/>
    <dgm:cxn modelId="{88364113-2BD4-4C08-A690-12CE03D4CFA3}" type="presParOf" srcId="{6112959B-F9CF-A846-B0CD-B69271266E21}" destId="{C0EC9EA8-2DE0-9D4B-A1C6-F5B1E430CE38}" srcOrd="1" destOrd="0" presId="urn:microsoft.com/office/officeart/2005/8/layout/hProcess4"/>
    <dgm:cxn modelId="{D28A00DC-0495-4072-A840-C3189F2E501A}" type="presParOf" srcId="{6112959B-F9CF-A846-B0CD-B69271266E21}" destId="{0AB37563-DCC6-E54B-BFA1-C4C2E92FFD9F}" srcOrd="2" destOrd="0" presId="urn:microsoft.com/office/officeart/2005/8/layout/hProcess4"/>
    <dgm:cxn modelId="{614CFFE0-4D3D-4E24-BA6C-44A86ECE4C83}" type="presParOf" srcId="{0AB37563-DCC6-E54B-BFA1-C4C2E92FFD9F}" destId="{6C188BE2-32BB-C845-A6CA-2D56FFE2ED55}" srcOrd="0" destOrd="0" presId="urn:microsoft.com/office/officeart/2005/8/layout/hProcess4"/>
    <dgm:cxn modelId="{24AAC487-129B-48D4-817C-BAD80E6C3FC9}" type="presParOf" srcId="{0AB37563-DCC6-E54B-BFA1-C4C2E92FFD9F}" destId="{6123162C-0965-6148-9F87-9093D2C7C3F9}" srcOrd="1" destOrd="0" presId="urn:microsoft.com/office/officeart/2005/8/layout/hProcess4"/>
    <dgm:cxn modelId="{72BBC119-8F37-4FCB-819C-C7D54FDF327B}" type="presParOf" srcId="{0AB37563-DCC6-E54B-BFA1-C4C2E92FFD9F}" destId="{E92C4CF8-E4B6-DE4B-B28A-1C8594ABEABA}" srcOrd="2" destOrd="0" presId="urn:microsoft.com/office/officeart/2005/8/layout/hProcess4"/>
    <dgm:cxn modelId="{943BA06B-099C-4AD9-931C-37A909315FA4}" type="presParOf" srcId="{0AB37563-DCC6-E54B-BFA1-C4C2E92FFD9F}" destId="{B51C48E1-7FC3-4B4F-BB1E-B3A54BDBD3D2}" srcOrd="3" destOrd="0" presId="urn:microsoft.com/office/officeart/2005/8/layout/hProcess4"/>
    <dgm:cxn modelId="{8C6D1C46-D6B8-4B5D-8C77-28FBA8377317}" type="presParOf" srcId="{0AB37563-DCC6-E54B-BFA1-C4C2E92FFD9F}" destId="{FA99A831-205F-6F41-AAF3-963BE5CE1FE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71EF76-F9C1-4862-90BE-2C643332BCCD}">
      <dsp:nvSpPr>
        <dsp:cNvPr id="0" name=""/>
        <dsp:cNvSpPr/>
      </dsp:nvSpPr>
      <dsp:spPr>
        <a:xfrm>
          <a:off x="307177" y="0"/>
          <a:ext cx="2564161" cy="32178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b="0" kern="1200" dirty="0" smtClean="0"/>
            <a:t>By 2030 all governments ensure that all learners are taught by </a:t>
          </a:r>
          <a:r>
            <a:rPr lang="en-GB" sz="1900" b="1" kern="1200" dirty="0" smtClean="0">
              <a:solidFill>
                <a:srgbClr val="FF0000"/>
              </a:solidFill>
            </a:rPr>
            <a:t>qualified, professionally-trained, motivated and well-supported teachers</a:t>
          </a:r>
          <a:r>
            <a:rPr lang="en-GB" sz="1900" b="0" kern="1200" dirty="0" smtClean="0"/>
            <a:t>.</a:t>
          </a:r>
          <a:endParaRPr lang="en-US" sz="1900" kern="1200" dirty="0"/>
        </a:p>
      </dsp:txBody>
      <dsp:txXfrm>
        <a:off x="381228" y="74051"/>
        <a:ext cx="2416059" cy="2380198"/>
      </dsp:txXfrm>
    </dsp:sp>
    <dsp:sp modelId="{E75771B1-FD20-4882-A79C-ACA7A3F3BFC0}">
      <dsp:nvSpPr>
        <dsp:cNvPr id="0" name=""/>
        <dsp:cNvSpPr/>
      </dsp:nvSpPr>
      <dsp:spPr>
        <a:xfrm>
          <a:off x="1234391" y="254950"/>
          <a:ext cx="3721491" cy="3721491"/>
        </a:xfrm>
        <a:prstGeom prst="leftCircularArrow">
          <a:avLst>
            <a:gd name="adj1" fmla="val 1935"/>
            <a:gd name="adj2" fmla="val 231475"/>
            <a:gd name="adj3" fmla="val 1443615"/>
            <a:gd name="adj4" fmla="val 8461119"/>
            <a:gd name="adj5" fmla="val 2257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E0F5A-5AEB-4E0D-A843-DFD3833F0343}">
      <dsp:nvSpPr>
        <dsp:cNvPr id="0" name=""/>
        <dsp:cNvSpPr/>
      </dsp:nvSpPr>
      <dsp:spPr>
        <a:xfrm>
          <a:off x="306044" y="2708910"/>
          <a:ext cx="2419826" cy="7200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UN SDG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2015-2030</a:t>
          </a:r>
          <a:endParaRPr lang="en-US" sz="1800" kern="1200" dirty="0"/>
        </a:p>
      </dsp:txBody>
      <dsp:txXfrm>
        <a:off x="327135" y="2730001"/>
        <a:ext cx="2377644" cy="677908"/>
      </dsp:txXfrm>
    </dsp:sp>
    <dsp:sp modelId="{87EDB750-D00F-46D2-8190-427737B0DDE6}">
      <dsp:nvSpPr>
        <dsp:cNvPr id="0" name=""/>
        <dsp:cNvSpPr/>
      </dsp:nvSpPr>
      <dsp:spPr>
        <a:xfrm>
          <a:off x="3481593" y="277122"/>
          <a:ext cx="3069228" cy="2874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b="0" kern="1200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Te</a:t>
          </a:r>
          <a:r>
            <a:rPr lang="tr-TR" sz="1900" b="0" kern="1200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rbentuknya </a:t>
          </a:r>
          <a:r>
            <a:rPr lang="en-US" sz="1900" b="1" kern="1200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insan</a:t>
          </a:r>
          <a:r>
            <a:rPr lang="en-US" sz="1900" b="1" kern="1200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 </a:t>
          </a:r>
          <a:r>
            <a:rPr lang="en-US" sz="1900" b="0" kern="1200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serta</a:t>
          </a:r>
          <a:r>
            <a:rPr lang="tr-TR" sz="1900" b="0" kern="1200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 </a:t>
          </a:r>
          <a:r>
            <a:rPr lang="en-US" sz="1900" b="1" kern="1200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e</a:t>
          </a:r>
          <a:r>
            <a:rPr lang="tr-TR" sz="1900" b="1" kern="1200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kosistem </a:t>
          </a:r>
          <a:r>
            <a:rPr lang="tr-TR" sz="1900" b="0" kern="1200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Pendidikan dan Kebudayaan yang </a:t>
          </a:r>
          <a:r>
            <a:rPr lang="en-US" sz="1900" b="1" kern="1200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b</a:t>
          </a:r>
          <a:r>
            <a:rPr lang="tr-TR" sz="1900" b="1" kern="1200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erk</a:t>
          </a:r>
          <a:r>
            <a:rPr lang="en-US" sz="1900" b="1" kern="1200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arakter</a:t>
          </a:r>
          <a:r>
            <a:rPr lang="tr-TR" sz="1900" b="1" kern="1200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 </a:t>
          </a:r>
          <a:r>
            <a:rPr lang="tr-TR" sz="1900" b="0" kern="1200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dengan dilandasi </a:t>
          </a:r>
          <a:r>
            <a:rPr lang="en-US" sz="1900" b="0" kern="1200" noProof="1" smtClean="0">
              <a:solidFill>
                <a:schemeClr val="tx1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semangat </a:t>
          </a:r>
          <a:r>
            <a:rPr lang="en-US" sz="1900" b="1" kern="1200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g</a:t>
          </a:r>
          <a:r>
            <a:rPr lang="tr-TR" sz="1900" b="1" kern="1200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otong </a:t>
          </a:r>
          <a:r>
            <a:rPr lang="en-US" sz="1900" b="1" kern="1200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r</a:t>
          </a:r>
          <a:r>
            <a:rPr lang="tr-TR" sz="1900" b="1" kern="1200" noProof="1" smtClean="0">
              <a:solidFill>
                <a:srgbClr val="FF0000"/>
              </a:solidFill>
              <a:effectLst>
                <a:innerShdw blurRad="63500">
                  <a:prstClr val="black"/>
                </a:innerShdw>
              </a:effectLst>
              <a:latin typeface="Candara" pitchFamily="34" charset="0"/>
              <a:ea typeface="Open Sans Semibold" pitchFamily="34" charset="0"/>
            </a:rPr>
            <a:t>oyong</a:t>
          </a:r>
          <a:endParaRPr lang="en-US" sz="1900" b="1" kern="1200" dirty="0">
            <a:solidFill>
              <a:srgbClr val="FF0000"/>
            </a:solidFill>
            <a:effectLst>
              <a:innerShdw blurRad="63500">
                <a:prstClr val="black"/>
              </a:innerShdw>
            </a:effectLst>
            <a:latin typeface="Candara" pitchFamily="34" charset="0"/>
            <a:ea typeface="Open Sans Semibold" pitchFamily="34" charset="0"/>
          </a:endParaRPr>
        </a:p>
      </dsp:txBody>
      <dsp:txXfrm>
        <a:off x="3547749" y="959297"/>
        <a:ext cx="2936916" cy="2126424"/>
      </dsp:txXfrm>
    </dsp:sp>
    <dsp:sp modelId="{53E82E43-5DC1-4A49-8E25-89129C22B78F}">
      <dsp:nvSpPr>
        <dsp:cNvPr id="0" name=""/>
        <dsp:cNvSpPr/>
      </dsp:nvSpPr>
      <dsp:spPr>
        <a:xfrm>
          <a:off x="4156319" y="173063"/>
          <a:ext cx="1810786" cy="7200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Visi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Kemdikbud</a:t>
          </a:r>
          <a:r>
            <a:rPr lang="en-US" sz="1800" kern="1200" dirty="0" smtClean="0"/>
            <a:t> </a:t>
          </a:r>
          <a:endParaRPr lang="en-US" sz="1800" kern="1200" dirty="0"/>
        </a:p>
      </dsp:txBody>
      <dsp:txXfrm>
        <a:off x="4177410" y="194154"/>
        <a:ext cx="1768604" cy="6779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C2480B-B560-2544-8540-ACA19712E41B}">
      <dsp:nvSpPr>
        <dsp:cNvPr id="0" name=""/>
        <dsp:cNvSpPr/>
      </dsp:nvSpPr>
      <dsp:spPr>
        <a:xfrm>
          <a:off x="1446280" y="181431"/>
          <a:ext cx="1520323" cy="10302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Pasal</a:t>
          </a:r>
          <a:r>
            <a:rPr lang="en-US" sz="1800" kern="1200" dirty="0" smtClean="0"/>
            <a:t> 13 UU No 14/2005</a:t>
          </a:r>
          <a:endParaRPr lang="en-US" sz="1800" kern="1200" dirty="0"/>
        </a:p>
      </dsp:txBody>
      <dsp:txXfrm>
        <a:off x="1469990" y="205141"/>
        <a:ext cx="1472903" cy="762082"/>
      </dsp:txXfrm>
    </dsp:sp>
    <dsp:sp modelId="{C0EC9EA8-2DE0-9D4B-A1C6-F5B1E430CE38}">
      <dsp:nvSpPr>
        <dsp:cNvPr id="0" name=""/>
        <dsp:cNvSpPr/>
      </dsp:nvSpPr>
      <dsp:spPr>
        <a:xfrm>
          <a:off x="1914372" y="369910"/>
          <a:ext cx="1902601" cy="1902601"/>
        </a:xfrm>
        <a:prstGeom prst="leftCircularArrow">
          <a:avLst>
            <a:gd name="adj1" fmla="val 3712"/>
            <a:gd name="adj2" fmla="val 462871"/>
            <a:gd name="adj3" fmla="val 1594982"/>
            <a:gd name="adj4" fmla="val 8381089"/>
            <a:gd name="adj5" fmla="val 4330"/>
          </a:avLst>
        </a:prstGeom>
        <a:solidFill>
          <a:srgbClr val="00009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8687C1-E1C6-D24F-8DDD-59AE44B68711}">
      <dsp:nvSpPr>
        <dsp:cNvPr id="0" name=""/>
        <dsp:cNvSpPr/>
      </dsp:nvSpPr>
      <dsp:spPr>
        <a:xfrm>
          <a:off x="1526436" y="1126078"/>
          <a:ext cx="1344412" cy="761120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/>
              </a:solidFill>
            </a:rPr>
            <a:t>Guru </a:t>
          </a:r>
          <a:r>
            <a:rPr lang="en-US" sz="1600" kern="1200" dirty="0" err="1" smtClean="0">
              <a:solidFill>
                <a:schemeClr val="bg1"/>
              </a:solidFill>
            </a:rPr>
            <a:t>Dalam</a:t>
          </a:r>
          <a:r>
            <a:rPr lang="en-US" sz="1600" kern="1200" dirty="0" smtClean="0">
              <a:solidFill>
                <a:schemeClr val="bg1"/>
              </a:solidFill>
            </a:rPr>
            <a:t> </a:t>
          </a:r>
          <a:r>
            <a:rPr lang="en-US" sz="1600" kern="1200" dirty="0" err="1" smtClean="0">
              <a:solidFill>
                <a:schemeClr val="bg1"/>
              </a:solidFill>
            </a:rPr>
            <a:t>Jabatan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1548728" y="1148370"/>
        <a:ext cx="1299828" cy="716536"/>
      </dsp:txXfrm>
    </dsp:sp>
    <dsp:sp modelId="{6123162C-0965-6148-9F87-9093D2C7C3F9}">
      <dsp:nvSpPr>
        <dsp:cNvPr id="0" name=""/>
        <dsp:cNvSpPr/>
      </dsp:nvSpPr>
      <dsp:spPr>
        <a:xfrm>
          <a:off x="3140061" y="481235"/>
          <a:ext cx="1592638" cy="9247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Pasal</a:t>
          </a:r>
          <a:r>
            <a:rPr lang="en-US" sz="1800" kern="1200" dirty="0" smtClean="0"/>
            <a:t> 82 UU No 14/2005</a:t>
          </a:r>
          <a:endParaRPr lang="en-US" sz="1800" kern="1200" dirty="0"/>
        </a:p>
      </dsp:txBody>
      <dsp:txXfrm>
        <a:off x="3161342" y="700672"/>
        <a:ext cx="1550076" cy="684009"/>
      </dsp:txXfrm>
    </dsp:sp>
    <dsp:sp modelId="{B51C48E1-7FC3-4B4F-BB1E-B3A54BDBD3D2}">
      <dsp:nvSpPr>
        <dsp:cNvPr id="0" name=""/>
        <dsp:cNvSpPr/>
      </dsp:nvSpPr>
      <dsp:spPr>
        <a:xfrm>
          <a:off x="3305637" y="299479"/>
          <a:ext cx="1389159" cy="396311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>
              <a:solidFill>
                <a:schemeClr val="bg1"/>
              </a:solidFill>
            </a:rPr>
            <a:t>Masa</a:t>
          </a:r>
          <a:r>
            <a:rPr lang="en-US" sz="1600" kern="1200" dirty="0" smtClean="0">
              <a:solidFill>
                <a:schemeClr val="bg1"/>
              </a:solidFill>
            </a:rPr>
            <a:t> </a:t>
          </a:r>
          <a:r>
            <a:rPr lang="en-US" sz="1600" kern="1200" dirty="0" err="1" smtClean="0">
              <a:solidFill>
                <a:schemeClr val="bg1"/>
              </a:solidFill>
            </a:rPr>
            <a:t>Transisi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3317245" y="311087"/>
        <a:ext cx="1365943" cy="3730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0.42011</cdr:y>
    </cdr:from>
    <cdr:to>
      <cdr:x>1</cdr:x>
      <cdr:y>0.42457</cdr:y>
    </cdr:to>
    <cdr:cxnSp macro="">
      <cdr:nvCxnSpPr>
        <cdr:cNvPr id="2" name="Straight Connector 1"/>
        <cdr:cNvCxnSpPr/>
      </cdr:nvCxnSpPr>
      <cdr:spPr>
        <a:xfrm xmlns:a="http://schemas.openxmlformats.org/drawingml/2006/main" flipV="1">
          <a:off x="0" y="1198595"/>
          <a:ext cx="6480720" cy="12728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0.68954</cdr:x>
      <cdr:y>0</cdr:y>
    </cdr:from>
    <cdr:to>
      <cdr:x>1</cdr:x>
      <cdr:y>0.11135</cdr:y>
    </cdr:to>
    <cdr:sp macro="" textlink="">
      <cdr:nvSpPr>
        <cdr:cNvPr id="3" name="Text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468719" y="-1318957"/>
          <a:ext cx="2012001" cy="3176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2700">
          <a:noFill/>
          <a:miter lim="800000"/>
          <a:headEnd/>
          <a:tailEnd/>
        </a:ln>
      </cdr:spPr>
      <cdr:txBody>
        <a:bodyPr xmlns:a="http://schemas.openxmlformats.org/drawingml/2006/main" wrap="square" lIns="101252" tIns="50626" rIns="101252" bIns="50626">
          <a:spAutoFit/>
        </a:bodyPr>
        <a:lstStyle xmlns:a="http://schemas.openxmlformats.org/drawingml/2006/main">
          <a:defPPr>
            <a:defRPr lang="id-ID"/>
          </a:defPPr>
          <a:lvl1pPr marL="0" algn="l" defTabSz="1012207" rtl="0" eaLnBrk="1" latinLnBrk="0" hangingPunct="1">
            <a:defRPr sz="2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506103" algn="l" defTabSz="1012207" rtl="0" eaLnBrk="1" latinLnBrk="0" hangingPunct="1">
            <a:defRPr sz="2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1012207" algn="l" defTabSz="1012207" rtl="0" eaLnBrk="1" latinLnBrk="0" hangingPunct="1">
            <a:defRPr sz="2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518308" algn="l" defTabSz="1012207" rtl="0" eaLnBrk="1" latinLnBrk="0" hangingPunct="1">
            <a:defRPr sz="2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2024410" algn="l" defTabSz="1012207" rtl="0" eaLnBrk="1" latinLnBrk="0" hangingPunct="1">
            <a:defRPr sz="2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530515" algn="l" defTabSz="1012207" rtl="0" eaLnBrk="1" latinLnBrk="0" hangingPunct="1">
            <a:defRPr sz="2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3036619" algn="l" defTabSz="1012207" rtl="0" eaLnBrk="1" latinLnBrk="0" hangingPunct="1">
            <a:defRPr sz="2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542721" algn="l" defTabSz="1012207" rtl="0" eaLnBrk="1" latinLnBrk="0" hangingPunct="1">
            <a:defRPr sz="2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4048824" algn="l" defTabSz="1012207" rtl="0" eaLnBrk="1" latinLnBrk="0" hangingPunct="1">
            <a:defRPr sz="2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>
              <a:latin typeface="Avenir Next" charset="0"/>
              <a:ea typeface="Avenir Next" charset="0"/>
              <a:cs typeface="Avenir Next" charset="0"/>
            </a:rPr>
            <a:t>SKM 2015</a:t>
          </a:r>
          <a:r>
            <a:rPr lang="id-ID" sz="1400" b="0" dirty="0">
              <a:latin typeface="Avenir Next" charset="0"/>
              <a:ea typeface="Avenir Next" charset="0"/>
              <a:cs typeface="Avenir Next" charset="0"/>
            </a:rPr>
            <a:t> </a:t>
          </a:r>
          <a:r>
            <a:rPr lang="en-US" sz="1400" b="0" dirty="0">
              <a:latin typeface="Avenir Next" charset="0"/>
              <a:ea typeface="Avenir Next" charset="0"/>
              <a:cs typeface="Avenir Next" charset="0"/>
            </a:rPr>
            <a:t>: 55</a:t>
          </a:r>
          <a:endParaRPr lang="id-ID" sz="1400" b="0" dirty="0">
            <a:latin typeface="Avenir Next" charset="0"/>
            <a:ea typeface="Avenir Next" charset="0"/>
            <a:cs typeface="Avenir Next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849DE9-501F-4E2B-A338-382825FFE3B7}" type="datetimeFigureOut">
              <a:rPr lang="id-ID" smtClean="0"/>
              <a:t>18-05-2016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8A70F-617B-4F8E-8407-B15CC6924A1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59469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0186" rtl="0" eaLnBrk="1" latinLnBrk="0" hangingPunct="1">
      <a:defRPr sz="1064" kern="1200">
        <a:solidFill>
          <a:schemeClr val="tx1"/>
        </a:solidFill>
        <a:latin typeface="+mn-lt"/>
        <a:ea typeface="+mn-ea"/>
        <a:cs typeface="+mn-cs"/>
      </a:defRPr>
    </a:lvl1pPr>
    <a:lvl2pPr marL="405092" algn="l" defTabSz="810186" rtl="0" eaLnBrk="1" latinLnBrk="0" hangingPunct="1">
      <a:defRPr sz="1064" kern="1200">
        <a:solidFill>
          <a:schemeClr val="tx1"/>
        </a:solidFill>
        <a:latin typeface="+mn-lt"/>
        <a:ea typeface="+mn-ea"/>
        <a:cs typeface="+mn-cs"/>
      </a:defRPr>
    </a:lvl2pPr>
    <a:lvl3pPr marL="810186" algn="l" defTabSz="810186" rtl="0" eaLnBrk="1" latinLnBrk="0" hangingPunct="1">
      <a:defRPr sz="1064" kern="1200">
        <a:solidFill>
          <a:schemeClr val="tx1"/>
        </a:solidFill>
        <a:latin typeface="+mn-lt"/>
        <a:ea typeface="+mn-ea"/>
        <a:cs typeface="+mn-cs"/>
      </a:defRPr>
    </a:lvl3pPr>
    <a:lvl4pPr marL="1215277" algn="l" defTabSz="810186" rtl="0" eaLnBrk="1" latinLnBrk="0" hangingPunct="1">
      <a:defRPr sz="1064" kern="1200">
        <a:solidFill>
          <a:schemeClr val="tx1"/>
        </a:solidFill>
        <a:latin typeface="+mn-lt"/>
        <a:ea typeface="+mn-ea"/>
        <a:cs typeface="+mn-cs"/>
      </a:defRPr>
    </a:lvl4pPr>
    <a:lvl5pPr marL="1620369" algn="l" defTabSz="810186" rtl="0" eaLnBrk="1" latinLnBrk="0" hangingPunct="1">
      <a:defRPr sz="1064" kern="1200">
        <a:solidFill>
          <a:schemeClr val="tx1"/>
        </a:solidFill>
        <a:latin typeface="+mn-lt"/>
        <a:ea typeface="+mn-ea"/>
        <a:cs typeface="+mn-cs"/>
      </a:defRPr>
    </a:lvl5pPr>
    <a:lvl6pPr marL="2025463" algn="l" defTabSz="810186" rtl="0" eaLnBrk="1" latinLnBrk="0" hangingPunct="1">
      <a:defRPr sz="1064" kern="1200">
        <a:solidFill>
          <a:schemeClr val="tx1"/>
        </a:solidFill>
        <a:latin typeface="+mn-lt"/>
        <a:ea typeface="+mn-ea"/>
        <a:cs typeface="+mn-cs"/>
      </a:defRPr>
    </a:lvl6pPr>
    <a:lvl7pPr marL="2430556" algn="l" defTabSz="810186" rtl="0" eaLnBrk="1" latinLnBrk="0" hangingPunct="1">
      <a:defRPr sz="1064" kern="1200">
        <a:solidFill>
          <a:schemeClr val="tx1"/>
        </a:solidFill>
        <a:latin typeface="+mn-lt"/>
        <a:ea typeface="+mn-ea"/>
        <a:cs typeface="+mn-cs"/>
      </a:defRPr>
    </a:lvl7pPr>
    <a:lvl8pPr marL="2835649" algn="l" defTabSz="810186" rtl="0" eaLnBrk="1" latinLnBrk="0" hangingPunct="1">
      <a:defRPr sz="1064" kern="1200">
        <a:solidFill>
          <a:schemeClr val="tx1"/>
        </a:solidFill>
        <a:latin typeface="+mn-lt"/>
        <a:ea typeface="+mn-ea"/>
        <a:cs typeface="+mn-cs"/>
      </a:defRPr>
    </a:lvl8pPr>
    <a:lvl9pPr marL="3240741" algn="l" defTabSz="810186" rtl="0" eaLnBrk="1" latinLnBrk="0" hangingPunct="1">
      <a:defRPr sz="10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id-ID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8A70F-617B-4F8E-8407-B15CC6924A10}" type="slidenum">
              <a:rPr lang="id-ID" smtClean="0">
                <a:solidFill>
                  <a:prstClr val="black"/>
                </a:solidFill>
              </a:rPr>
              <a:pPr/>
              <a:t>1</a:t>
            </a:fld>
            <a:endParaRPr lang="id-ID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911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id-ID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8A70F-617B-4F8E-8407-B15CC6924A10}" type="slidenum">
              <a:rPr lang="id-ID" smtClean="0"/>
              <a:t>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2034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id-ID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8A70F-617B-4F8E-8407-B15CC6924A10}" type="slidenum">
              <a:rPr lang="id-ID" smtClean="0"/>
              <a:t>9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2034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id-ID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8A70F-617B-4F8E-8407-B15CC6924A10}" type="slidenum">
              <a:rPr lang="id-ID" smtClean="0"/>
              <a:t>12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2034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id-ID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8A70F-617B-4F8E-8407-B15CC6924A10}" type="slidenum">
              <a:rPr lang="id-ID" smtClean="0"/>
              <a:t>25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2034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B9308E-2726-4E26-8F37-28EB0C5CAD6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64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id-ID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8A70F-617B-4F8E-8407-B15CC6924A10}" type="slidenum">
              <a:rPr lang="id-ID" smtClean="0"/>
              <a:t>34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2034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id-ID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8A70F-617B-4F8E-8407-B15CC6924A10}" type="slidenum">
              <a:rPr lang="id-ID" smtClean="0"/>
              <a:t>37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54963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35BD8-E3EB-6D49-B8E2-A1445EE3DAF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B17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52000" y="141750"/>
            <a:ext cx="8640000" cy="48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151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 - Goo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9"/>
            <a:ext cx="9144000" cy="4362275"/>
          </a:xfrm>
          <a:prstGeom prst="rect">
            <a:avLst/>
          </a:prstGeom>
          <a:solidFill>
            <a:srgbClr val="33A9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84835" y="1958976"/>
            <a:ext cx="7919093" cy="0"/>
          </a:xfrm>
          <a:prstGeom prst="line">
            <a:avLst/>
          </a:prstGeom>
          <a:ln w="38100" cmpd="sng">
            <a:solidFill>
              <a:srgbClr val="FFFF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659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Oth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35BD8-E3EB-6D49-B8E2-A1445EE3DAF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52000" y="141750"/>
            <a:ext cx="8640000" cy="48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68575" tIns="34288" rIns="68575" bIns="34288" rtlCol="0" anchor="ctr"/>
          <a:lstStyle>
            <a:defPPr>
              <a:defRPr lang="id-ID"/>
            </a:defPPr>
            <a:lvl1pPr marL="0" algn="r" defTabSz="914192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09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9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8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80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7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7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6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6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60">
              <a:defRPr/>
            </a:pPr>
            <a:fld id="{D450A26D-96BB-436A-85E2-A9CDB9CC6251}" type="slidenum">
              <a:rPr lang="en-US" sz="900" smtClean="0">
                <a:solidFill>
                  <a:prstClr val="black">
                    <a:tint val="75000"/>
                  </a:prstClr>
                </a:solidFill>
              </a:rPr>
              <a:pPr defTabSz="342860">
                <a:defRPr/>
              </a:pPr>
              <a:t>‹#›</a:t>
            </a:fld>
            <a:endParaRPr lang="en-US" sz="9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547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 - Oth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35BD8-E3EB-6D49-B8E2-A1445EE3DAF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691680" y="141750"/>
            <a:ext cx="7200320" cy="48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68575" tIns="34288" rIns="68575" bIns="34288" rtlCol="0" anchor="ctr"/>
          <a:lstStyle>
            <a:defPPr>
              <a:defRPr lang="id-ID"/>
            </a:defPPr>
            <a:lvl1pPr marL="0" algn="r" defTabSz="914192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09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9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8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80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7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7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6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6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60">
              <a:defRPr/>
            </a:pPr>
            <a:fld id="{D450A26D-96BB-436A-85E2-A9CDB9CC6251}" type="slidenum">
              <a:rPr lang="en-US" sz="900" smtClean="0">
                <a:solidFill>
                  <a:prstClr val="black">
                    <a:tint val="75000"/>
                  </a:prstClr>
                </a:solidFill>
              </a:rPr>
              <a:pPr defTabSz="342860">
                <a:defRPr/>
              </a:pPr>
              <a:t>‹#›</a:t>
            </a:fld>
            <a:endParaRPr lang="en-US" sz="9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504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 - Oth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9"/>
            <a:ext cx="9144000" cy="43622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84835" y="1958976"/>
            <a:ext cx="7919093" cy="0"/>
          </a:xfrm>
          <a:prstGeom prst="line">
            <a:avLst/>
          </a:prstGeom>
          <a:ln w="38100" cmpd="sng">
            <a:solidFill>
              <a:srgbClr val="FFFF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54858" y="4546202"/>
            <a:ext cx="7948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cs typeface="Century Gothic"/>
              </a:rPr>
              <a:t>Kementerian Pendidikan dan Kebudayaan Republik Indonesia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37" y="4446002"/>
            <a:ext cx="600533" cy="60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6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 - Faceb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382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52000" y="141750"/>
            <a:ext cx="8640000" cy="48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33" tIns="45717" rIns="91433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342860">
              <a:defRPr/>
            </a:pPr>
            <a:fld id="{D450A26D-96BB-436A-85E2-A9CDB9CC62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342860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896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ransition - Faceb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9"/>
            <a:ext cx="9144000" cy="4362275"/>
          </a:xfrm>
          <a:prstGeom prst="rect">
            <a:avLst/>
          </a:prstGeom>
          <a:solidFill>
            <a:srgbClr val="3382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84835" y="1958976"/>
            <a:ext cx="7919093" cy="0"/>
          </a:xfrm>
          <a:prstGeom prst="line">
            <a:avLst/>
          </a:prstGeom>
          <a:ln w="38100" cmpd="sng">
            <a:solidFill>
              <a:srgbClr val="FFFF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2100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60125-2253-4E3D-AE23-1748988EBBAB}" type="datetimeFigureOut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18-05-2016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499E-E0F9-416A-B3ED-9E3098D025C9}" type="slidenum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365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>
                <a:solidFill>
                  <a:prstClr val="black">
                    <a:tint val="75000"/>
                  </a:prstClr>
                </a:solidFill>
              </a:rPr>
              <a:t>@Dr. Pranata - Ditjen GTK Kemdikbud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35BD8-E3EB-6D49-B8E2-A1445EE3DAF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B17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52000" y="141750"/>
            <a:ext cx="8640000" cy="48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094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ansition -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9"/>
            <a:ext cx="9144000" cy="4362275"/>
          </a:xfrm>
          <a:prstGeom prst="rect">
            <a:avLst/>
          </a:prstGeom>
          <a:solidFill>
            <a:srgbClr val="8B17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84833" y="1958976"/>
            <a:ext cx="7919093" cy="0"/>
          </a:xfrm>
          <a:prstGeom prst="line">
            <a:avLst/>
          </a:prstGeom>
          <a:ln w="38100" cmpd="sng">
            <a:solidFill>
              <a:srgbClr val="FFFF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455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Faceb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>
                <a:solidFill>
                  <a:prstClr val="black">
                    <a:tint val="75000"/>
                  </a:prstClr>
                </a:solidFill>
              </a:rPr>
              <a:t>@Dr. Pranata - Ditjen GTK Kemdikbud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35BD8-E3EB-6D49-B8E2-A1445EE3DAF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B55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52000" y="141750"/>
            <a:ext cx="8640000" cy="48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553200" y="4767267"/>
            <a:ext cx="2133600" cy="273844"/>
          </a:xfrm>
          <a:prstGeom prst="rect">
            <a:avLst/>
          </a:prstGeom>
        </p:spPr>
        <p:txBody>
          <a:bodyPr vert="horz" lIns="84400" tIns="42200" rIns="84400" bIns="42200" rtlCol="0" anchor="ctr"/>
          <a:lstStyle>
            <a:defPPr>
              <a:defRPr lang="id-ID"/>
            </a:defPPr>
            <a:lvl1pPr marL="0" algn="r" defTabSz="914192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09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9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8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80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7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7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6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6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22009">
              <a:defRPr/>
            </a:pPr>
            <a:fld id="{D450A26D-96BB-436A-85E2-A9CDB9CC6251}" type="slidenum">
              <a:rPr lang="en-US" sz="1108" smtClean="0">
                <a:solidFill>
                  <a:prstClr val="black">
                    <a:tint val="75000"/>
                  </a:prstClr>
                </a:solidFill>
              </a:rPr>
              <a:pPr defTabSz="422009">
                <a:defRPr/>
              </a:pPr>
              <a:t>‹#›</a:t>
            </a:fld>
            <a:endParaRPr lang="en-US" sz="1108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614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ansition -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9"/>
            <a:ext cx="9144000" cy="4362275"/>
          </a:xfrm>
          <a:prstGeom prst="rect">
            <a:avLst/>
          </a:prstGeom>
          <a:solidFill>
            <a:srgbClr val="8B17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84835" y="1958976"/>
            <a:ext cx="7919093" cy="0"/>
          </a:xfrm>
          <a:prstGeom prst="line">
            <a:avLst/>
          </a:prstGeom>
          <a:ln w="38100" cmpd="sng">
            <a:solidFill>
              <a:srgbClr val="FFFF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0138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ansition - Faceb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9"/>
            <a:ext cx="9144000" cy="4362275"/>
          </a:xfrm>
          <a:prstGeom prst="rect">
            <a:avLst/>
          </a:prstGeom>
          <a:solidFill>
            <a:srgbClr val="3B55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84833" y="1958976"/>
            <a:ext cx="7919093" cy="0"/>
          </a:xfrm>
          <a:prstGeom prst="line">
            <a:avLst/>
          </a:prstGeom>
          <a:ln w="38100" cmpd="sng">
            <a:solidFill>
              <a:srgbClr val="FFFF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5928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Twi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>
                <a:solidFill>
                  <a:prstClr val="black">
                    <a:tint val="75000"/>
                  </a:prstClr>
                </a:solidFill>
              </a:rPr>
              <a:t>@Dr. Pranata - Ditjen GTK Kemdikbud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35BD8-E3EB-6D49-B8E2-A1445EE3DAF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ACE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52000" y="141750"/>
            <a:ext cx="8640000" cy="48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553200" y="4767267"/>
            <a:ext cx="2133600" cy="273844"/>
          </a:xfrm>
          <a:prstGeom prst="rect">
            <a:avLst/>
          </a:prstGeom>
        </p:spPr>
        <p:txBody>
          <a:bodyPr vert="horz" lIns="84400" tIns="42200" rIns="84400" bIns="42200" rtlCol="0" anchor="ctr"/>
          <a:lstStyle>
            <a:defPPr>
              <a:defRPr lang="id-ID"/>
            </a:defPPr>
            <a:lvl1pPr marL="0" algn="r" defTabSz="914192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09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9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8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80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7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7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6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6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22009">
              <a:defRPr/>
            </a:pPr>
            <a:fld id="{D450A26D-96BB-436A-85E2-A9CDB9CC6251}" type="slidenum">
              <a:rPr lang="en-US" sz="1108" smtClean="0">
                <a:solidFill>
                  <a:prstClr val="black">
                    <a:tint val="75000"/>
                  </a:prstClr>
                </a:solidFill>
              </a:rPr>
              <a:pPr defTabSz="422009">
                <a:defRPr/>
              </a:pPr>
              <a:t>‹#›</a:t>
            </a:fld>
            <a:endParaRPr lang="en-US" sz="1108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047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 - Twi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9"/>
            <a:ext cx="9144000" cy="4362275"/>
          </a:xfrm>
          <a:prstGeom prst="rect">
            <a:avLst/>
          </a:prstGeom>
          <a:solidFill>
            <a:srgbClr val="00ACE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84833" y="1958976"/>
            <a:ext cx="7919093" cy="0"/>
          </a:xfrm>
          <a:prstGeom prst="line">
            <a:avLst/>
          </a:prstGeom>
          <a:ln w="38100" cmpd="sng">
            <a:solidFill>
              <a:srgbClr val="FFFF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3284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Yahoo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>
                <a:solidFill>
                  <a:prstClr val="black">
                    <a:tint val="75000"/>
                  </a:prstClr>
                </a:solidFill>
              </a:rPr>
              <a:t>@Dr. Pranata - Ditjen GTK Kemdikbud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35BD8-E3EB-6D49-B8E2-A1445EE3DAF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650E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52000" y="141750"/>
            <a:ext cx="8640000" cy="48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553200" y="4767267"/>
            <a:ext cx="2133600" cy="273844"/>
          </a:xfrm>
          <a:prstGeom prst="rect">
            <a:avLst/>
          </a:prstGeom>
        </p:spPr>
        <p:txBody>
          <a:bodyPr vert="horz" lIns="84400" tIns="42200" rIns="84400" bIns="42200" rtlCol="0" anchor="ctr"/>
          <a:lstStyle>
            <a:defPPr>
              <a:defRPr lang="id-ID"/>
            </a:defPPr>
            <a:lvl1pPr marL="0" algn="r" defTabSz="914192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09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9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8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80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7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7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6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6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22009">
              <a:defRPr/>
            </a:pPr>
            <a:fld id="{D450A26D-96BB-436A-85E2-A9CDB9CC6251}" type="slidenum">
              <a:rPr lang="en-US" sz="1108" smtClean="0">
                <a:solidFill>
                  <a:prstClr val="black">
                    <a:tint val="75000"/>
                  </a:prstClr>
                </a:solidFill>
              </a:rPr>
              <a:pPr defTabSz="422009">
                <a:defRPr/>
              </a:pPr>
              <a:t>‹#›</a:t>
            </a:fld>
            <a:endParaRPr lang="en-US" sz="1108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727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 - Yahoo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"/>
            <a:ext cx="9144000" cy="4372762"/>
          </a:xfrm>
          <a:prstGeom prst="rect">
            <a:avLst/>
          </a:prstGeom>
          <a:solidFill>
            <a:srgbClr val="650E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84833" y="1958976"/>
            <a:ext cx="7919093" cy="0"/>
          </a:xfrm>
          <a:prstGeom prst="line">
            <a:avLst/>
          </a:prstGeom>
          <a:ln w="38100" cmpd="sng">
            <a:solidFill>
              <a:srgbClr val="FFFF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088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Goo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>
                <a:solidFill>
                  <a:prstClr val="black">
                    <a:tint val="75000"/>
                  </a:prstClr>
                </a:solidFill>
              </a:rPr>
              <a:t>@Dr. Pranata - Ditjen GTK Kemdikbud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35BD8-E3EB-6D49-B8E2-A1445EE3DAF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3A9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52000" y="141750"/>
            <a:ext cx="8640000" cy="48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 dirty="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553200" y="4767267"/>
            <a:ext cx="2133600" cy="273844"/>
          </a:xfrm>
          <a:prstGeom prst="rect">
            <a:avLst/>
          </a:prstGeom>
        </p:spPr>
        <p:txBody>
          <a:bodyPr vert="horz" lIns="84400" tIns="42200" rIns="84400" bIns="42200" rtlCol="0" anchor="ctr"/>
          <a:lstStyle>
            <a:defPPr>
              <a:defRPr lang="id-ID"/>
            </a:defPPr>
            <a:lvl1pPr marL="0" algn="r" defTabSz="914192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09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9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8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80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7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7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6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6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22009">
              <a:defRPr/>
            </a:pPr>
            <a:fld id="{D450A26D-96BB-436A-85E2-A9CDB9CC6251}" type="slidenum">
              <a:rPr lang="en-US" sz="1108" smtClean="0">
                <a:solidFill>
                  <a:prstClr val="black">
                    <a:tint val="75000"/>
                  </a:prstClr>
                </a:solidFill>
              </a:rPr>
              <a:pPr defTabSz="422009">
                <a:defRPr/>
              </a:pPr>
              <a:t>‹#›</a:t>
            </a:fld>
            <a:endParaRPr lang="en-US" sz="1108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901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 - Goo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9"/>
            <a:ext cx="9144000" cy="4362275"/>
          </a:xfrm>
          <a:prstGeom prst="rect">
            <a:avLst/>
          </a:prstGeom>
          <a:solidFill>
            <a:srgbClr val="33A9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84833" y="1958976"/>
            <a:ext cx="7919093" cy="0"/>
          </a:xfrm>
          <a:prstGeom prst="line">
            <a:avLst/>
          </a:prstGeom>
          <a:ln w="38100" cmpd="sng">
            <a:solidFill>
              <a:srgbClr val="FFFF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869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Oth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>
                <a:solidFill>
                  <a:prstClr val="black">
                    <a:tint val="75000"/>
                  </a:prstClr>
                </a:solidFill>
              </a:rPr>
              <a:t>@Dr. Pranata - Ditjen GTK Kemdikbud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35BD8-E3EB-6D49-B8E2-A1445EE3DAF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52000" y="141750"/>
            <a:ext cx="8640000" cy="48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553200" y="4767267"/>
            <a:ext cx="2133600" cy="273844"/>
          </a:xfrm>
          <a:prstGeom prst="rect">
            <a:avLst/>
          </a:prstGeom>
        </p:spPr>
        <p:txBody>
          <a:bodyPr vert="horz" lIns="84400" tIns="42200" rIns="84400" bIns="42200" rtlCol="0" anchor="ctr"/>
          <a:lstStyle>
            <a:defPPr>
              <a:defRPr lang="id-ID"/>
            </a:defPPr>
            <a:lvl1pPr marL="0" algn="r" defTabSz="914192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09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9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8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80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7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7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6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6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22009">
              <a:defRPr/>
            </a:pPr>
            <a:fld id="{D450A26D-96BB-436A-85E2-A9CDB9CC6251}" type="slidenum">
              <a:rPr lang="en-US" sz="1108" smtClean="0">
                <a:solidFill>
                  <a:prstClr val="black">
                    <a:tint val="75000"/>
                  </a:prstClr>
                </a:solidFill>
              </a:rPr>
              <a:pPr defTabSz="422009">
                <a:defRPr/>
              </a:pPr>
              <a:t>‹#›</a:t>
            </a:fld>
            <a:endParaRPr lang="en-US" sz="1108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8"/>
          <p:cNvSpPr txBox="1">
            <a:spLocks/>
          </p:cNvSpPr>
          <p:nvPr userDrawn="1"/>
        </p:nvSpPr>
        <p:spPr>
          <a:xfrm>
            <a:off x="3124200" y="4934262"/>
            <a:ext cx="2895600" cy="273844"/>
          </a:xfrm>
          <a:prstGeom prst="rect">
            <a:avLst/>
          </a:prstGeom>
        </p:spPr>
        <p:txBody>
          <a:bodyPr vert="horz" lIns="103155" tIns="51577" rIns="103155" bIns="51577" rtlCol="0" anchor="ctr"/>
          <a:lstStyle>
            <a:defPPr>
              <a:defRPr lang="id-ID"/>
            </a:defPPr>
            <a:lvl1pPr marL="0" algn="ctr" defTabSz="914122" rtl="0" eaLnBrk="1" latinLnBrk="0" hangingPunct="1">
              <a:defRPr sz="1292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060" algn="l" defTabSz="91412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2" algn="l" defTabSz="91412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0" algn="l" defTabSz="91412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40" algn="l" defTabSz="91412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02" algn="l" defTabSz="91412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63" algn="l" defTabSz="91412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23" algn="l" defTabSz="91412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483" algn="l" defTabSz="91412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id-ID" dirty="0" smtClean="0">
                <a:solidFill>
                  <a:prstClr val="white"/>
                </a:solidFill>
              </a:rPr>
              <a:t>© Kemdikbud 2015</a:t>
            </a:r>
            <a:endParaRPr lang="id-ID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575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 - Oth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9"/>
            <a:ext cx="9144000" cy="43622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84833" y="1958976"/>
            <a:ext cx="7919093" cy="0"/>
          </a:xfrm>
          <a:prstGeom prst="line">
            <a:avLst/>
          </a:prstGeom>
          <a:ln w="38100" cmpd="sng">
            <a:solidFill>
              <a:srgbClr val="FFFF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 userDrawn="1"/>
        </p:nvGrpSpPr>
        <p:grpSpPr>
          <a:xfrm>
            <a:off x="384458" y="4503747"/>
            <a:ext cx="7274984" cy="660437"/>
            <a:chOff x="786553" y="5716911"/>
            <a:chExt cx="5434893" cy="88056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6553" y="5729589"/>
              <a:ext cx="492429" cy="60792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367494" y="5716911"/>
              <a:ext cx="3853952" cy="8805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2"/>
              <a:r>
                <a:rPr lang="en-US" sz="1846" b="1" dirty="0">
                  <a:solidFill>
                    <a:srgbClr val="404040"/>
                  </a:solidFill>
                  <a:latin typeface="Century Gothic"/>
                  <a:cs typeface="Century Gothic"/>
                </a:rPr>
                <a:t>Kementerian Pendidikan dan Kebudayaan </a:t>
              </a:r>
              <a:endParaRPr lang="id-ID" sz="1846" b="1" dirty="0" smtClean="0">
                <a:solidFill>
                  <a:srgbClr val="404040"/>
                </a:solidFill>
                <a:latin typeface="Century Gothic"/>
                <a:cs typeface="Century Gothic"/>
              </a:endParaRPr>
            </a:p>
            <a:p>
              <a:pPr algn="ctr" defTabSz="914122"/>
              <a:r>
                <a:rPr lang="en-US" sz="1846" b="1" dirty="0" err="1" smtClean="0">
                  <a:solidFill>
                    <a:srgbClr val="404040"/>
                  </a:solidFill>
                  <a:latin typeface="Century Gothic"/>
                  <a:cs typeface="Century Gothic"/>
                </a:rPr>
                <a:t>Republik</a:t>
              </a:r>
              <a:r>
                <a:rPr lang="en-US" sz="1846" b="1" dirty="0" smtClean="0">
                  <a:solidFill>
                    <a:srgbClr val="404040"/>
                  </a:solidFill>
                  <a:latin typeface="Century Gothic"/>
                  <a:cs typeface="Century Gothic"/>
                </a:rPr>
                <a:t> </a:t>
              </a:r>
              <a:r>
                <a:rPr lang="en-US" sz="1846" b="1" dirty="0">
                  <a:solidFill>
                    <a:srgbClr val="404040"/>
                  </a:solidFill>
                  <a:latin typeface="Century Gothic"/>
                  <a:cs typeface="Century Gothic"/>
                </a:rPr>
                <a:t>Indonesia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5281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 - Faceb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382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52000" y="141750"/>
            <a:ext cx="8640000" cy="48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7"/>
            <a:ext cx="2133600" cy="273844"/>
          </a:xfrm>
          <a:prstGeom prst="rect">
            <a:avLst/>
          </a:prstGeom>
        </p:spPr>
        <p:txBody>
          <a:bodyPr vert="horz" lIns="91433" tIns="45717" rIns="91433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8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422009">
              <a:defRPr/>
            </a:pPr>
            <a:fld id="{D450A26D-96BB-436A-85E2-A9CDB9CC62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22009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8"/>
          <p:cNvSpPr txBox="1">
            <a:spLocks/>
          </p:cNvSpPr>
          <p:nvPr userDrawn="1"/>
        </p:nvSpPr>
        <p:spPr>
          <a:xfrm>
            <a:off x="3124200" y="4934262"/>
            <a:ext cx="2895600" cy="273844"/>
          </a:xfrm>
          <a:prstGeom prst="rect">
            <a:avLst/>
          </a:prstGeom>
        </p:spPr>
        <p:txBody>
          <a:bodyPr vert="horz" lIns="103155" tIns="51577" rIns="103155" bIns="51577" rtlCol="0" anchor="ctr"/>
          <a:lstStyle>
            <a:defPPr>
              <a:defRPr lang="id-ID"/>
            </a:defPPr>
            <a:lvl1pPr marL="0" algn="ctr" defTabSz="914122" rtl="0" eaLnBrk="1" latinLnBrk="0" hangingPunct="1">
              <a:defRPr sz="1292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060" algn="l" defTabSz="91412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22" algn="l" defTabSz="91412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80" algn="l" defTabSz="91412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240" algn="l" defTabSz="91412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02" algn="l" defTabSz="91412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63" algn="l" defTabSz="91412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23" algn="l" defTabSz="91412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483" algn="l" defTabSz="91412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id-ID" dirty="0" smtClean="0">
                <a:solidFill>
                  <a:prstClr val="white"/>
                </a:solidFill>
              </a:rPr>
              <a:t>© Kemdikbud 2015</a:t>
            </a:r>
            <a:endParaRPr lang="id-ID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59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Faceb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35BD8-E3EB-6D49-B8E2-A1445EE3DAF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B55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52000" y="141750"/>
            <a:ext cx="8640000" cy="48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68575" tIns="34288" rIns="68575" bIns="34288" rtlCol="0" anchor="ctr"/>
          <a:lstStyle>
            <a:defPPr>
              <a:defRPr lang="id-ID"/>
            </a:defPPr>
            <a:lvl1pPr marL="0" algn="r" defTabSz="914192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09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9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8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80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7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7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6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6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60">
              <a:defRPr/>
            </a:pPr>
            <a:fld id="{D450A26D-96BB-436A-85E2-A9CDB9CC6251}" type="slidenum">
              <a:rPr lang="en-US" sz="900" smtClean="0">
                <a:solidFill>
                  <a:prstClr val="black">
                    <a:tint val="75000"/>
                  </a:prstClr>
                </a:solidFill>
              </a:rPr>
              <a:pPr defTabSz="342860">
                <a:defRPr/>
              </a:pPr>
              <a:t>‹#›</a:t>
            </a:fld>
            <a:endParaRPr lang="en-US" sz="9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139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ransition - Faceb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9"/>
            <a:ext cx="9144000" cy="4362275"/>
          </a:xfrm>
          <a:prstGeom prst="rect">
            <a:avLst/>
          </a:prstGeom>
          <a:solidFill>
            <a:srgbClr val="3382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220" tIns="47610" rIns="95220" bIns="47610" rtlCol="0" anchor="ctr"/>
          <a:lstStyle/>
          <a:p>
            <a:pPr algn="ctr" defTabSz="476111"/>
            <a:endParaRPr lang="en-US" sz="1846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84833" y="1958976"/>
            <a:ext cx="7919093" cy="0"/>
          </a:xfrm>
          <a:prstGeom prst="line">
            <a:avLst/>
          </a:prstGeom>
          <a:ln w="38100" cmpd="sng">
            <a:solidFill>
              <a:srgbClr val="FFFF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 userDrawn="1"/>
        </p:nvGrpSpPr>
        <p:grpSpPr>
          <a:xfrm>
            <a:off x="384458" y="4503747"/>
            <a:ext cx="7274984" cy="660437"/>
            <a:chOff x="786553" y="5716911"/>
            <a:chExt cx="5434893" cy="88056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6553" y="5729589"/>
              <a:ext cx="492429" cy="60792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367494" y="5716911"/>
              <a:ext cx="3853952" cy="8805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122"/>
              <a:r>
                <a:rPr lang="en-US" sz="1846" b="1" dirty="0">
                  <a:solidFill>
                    <a:srgbClr val="404040"/>
                  </a:solidFill>
                  <a:latin typeface="Century Gothic"/>
                  <a:cs typeface="Century Gothic"/>
                </a:rPr>
                <a:t>Kementerian Pendidikan dan Kebudayaan </a:t>
              </a:r>
              <a:endParaRPr lang="id-ID" sz="1846" b="1" dirty="0" smtClean="0">
                <a:solidFill>
                  <a:srgbClr val="404040"/>
                </a:solidFill>
                <a:latin typeface="Century Gothic"/>
                <a:cs typeface="Century Gothic"/>
              </a:endParaRPr>
            </a:p>
            <a:p>
              <a:pPr algn="ctr" defTabSz="914122"/>
              <a:r>
                <a:rPr lang="en-US" sz="1846" b="1" dirty="0" err="1" smtClean="0">
                  <a:solidFill>
                    <a:srgbClr val="404040"/>
                  </a:solidFill>
                  <a:latin typeface="Century Gothic"/>
                  <a:cs typeface="Century Gothic"/>
                </a:rPr>
                <a:t>Republik</a:t>
              </a:r>
              <a:r>
                <a:rPr lang="en-US" sz="1846" b="1" dirty="0" smtClean="0">
                  <a:solidFill>
                    <a:srgbClr val="404040"/>
                  </a:solidFill>
                  <a:latin typeface="Century Gothic"/>
                  <a:cs typeface="Century Gothic"/>
                </a:rPr>
                <a:t> </a:t>
              </a:r>
              <a:r>
                <a:rPr lang="en-US" sz="1846" b="1" dirty="0">
                  <a:solidFill>
                    <a:srgbClr val="404040"/>
                  </a:solidFill>
                  <a:latin typeface="Century Gothic"/>
                  <a:cs typeface="Century Gothic"/>
                </a:rPr>
                <a:t>Indonesia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140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53790" y="35802"/>
            <a:ext cx="9090210" cy="5276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2"/>
            <a:endParaRPr lang="en-US" sz="1662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8471" y="14119"/>
            <a:ext cx="9088615" cy="5099630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342" tIns="42172" rIns="84342" bIns="42172" rtlCol="0" anchor="ctr"/>
          <a:lstStyle/>
          <a:p>
            <a:pPr algn="ctr" defTabSz="914122"/>
            <a:endParaRPr lang="id-ID" sz="1662" dirty="0">
              <a:solidFill>
                <a:prstClr val="white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40678" y="68753"/>
            <a:ext cx="8963601" cy="502753"/>
          </a:xfrm>
          <a:ln w="3175">
            <a:noFill/>
          </a:ln>
        </p:spPr>
        <p:txBody>
          <a:bodyPr>
            <a:normAutofit/>
          </a:bodyPr>
          <a:lstStyle>
            <a:lvl1pPr>
              <a:defRPr sz="2954" b="1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220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53790" y="35802"/>
            <a:ext cx="9090210" cy="5276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2"/>
            <a:endParaRPr lang="en-US" sz="1662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8471" y="14119"/>
            <a:ext cx="9088615" cy="5099630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342" tIns="42172" rIns="84342" bIns="42172" rtlCol="0" anchor="ctr"/>
          <a:lstStyle/>
          <a:p>
            <a:pPr algn="ctr" defTabSz="914122"/>
            <a:endParaRPr lang="id-ID" sz="1662" dirty="0">
              <a:solidFill>
                <a:prstClr val="white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40678" y="68753"/>
            <a:ext cx="8963601" cy="502753"/>
          </a:xfrm>
          <a:ln w="3175">
            <a:noFill/>
          </a:ln>
        </p:spPr>
        <p:txBody>
          <a:bodyPr>
            <a:normAutofit/>
          </a:bodyPr>
          <a:lstStyle>
            <a:lvl1pPr>
              <a:defRPr sz="2954" b="1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338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53790" y="35802"/>
            <a:ext cx="9090210" cy="5276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2"/>
            <a:endParaRPr lang="en-US" sz="1662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8471" y="14119"/>
            <a:ext cx="9088615" cy="5099630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342" tIns="42172" rIns="84342" bIns="42172" rtlCol="0" anchor="ctr"/>
          <a:lstStyle/>
          <a:p>
            <a:pPr algn="ctr" defTabSz="914122"/>
            <a:endParaRPr lang="id-ID" sz="1662" dirty="0">
              <a:solidFill>
                <a:prstClr val="white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40678" y="68753"/>
            <a:ext cx="8963601" cy="502753"/>
          </a:xfrm>
          <a:ln w="3175">
            <a:noFill/>
          </a:ln>
        </p:spPr>
        <p:txBody>
          <a:bodyPr>
            <a:normAutofit/>
          </a:bodyPr>
          <a:lstStyle>
            <a:lvl1pPr>
              <a:defRPr sz="2954" b="1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290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53790" y="35802"/>
            <a:ext cx="9090210" cy="5276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2"/>
            <a:endParaRPr lang="en-US" sz="1662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8471" y="14119"/>
            <a:ext cx="9088615" cy="5099630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342" tIns="42172" rIns="84342" bIns="42172" rtlCol="0" anchor="ctr"/>
          <a:lstStyle/>
          <a:p>
            <a:pPr algn="ctr" defTabSz="914122"/>
            <a:endParaRPr lang="id-ID" sz="1662" dirty="0">
              <a:solidFill>
                <a:prstClr val="white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40678" y="68753"/>
            <a:ext cx="8963601" cy="502753"/>
          </a:xfrm>
          <a:ln w="3175">
            <a:noFill/>
          </a:ln>
        </p:spPr>
        <p:txBody>
          <a:bodyPr>
            <a:normAutofit/>
          </a:bodyPr>
          <a:lstStyle>
            <a:lvl1pPr>
              <a:defRPr sz="2954" b="1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419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53790" y="35802"/>
            <a:ext cx="9090210" cy="5276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2"/>
            <a:endParaRPr lang="en-US" sz="1662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8471" y="14119"/>
            <a:ext cx="9088615" cy="5099630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342" tIns="42172" rIns="84342" bIns="42172" rtlCol="0" anchor="ctr"/>
          <a:lstStyle/>
          <a:p>
            <a:pPr algn="ctr" defTabSz="914122"/>
            <a:endParaRPr lang="id-ID" sz="1662" dirty="0">
              <a:solidFill>
                <a:prstClr val="white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40678" y="68753"/>
            <a:ext cx="8963601" cy="502753"/>
          </a:xfrm>
          <a:ln w="3175">
            <a:noFill/>
          </a:ln>
        </p:spPr>
        <p:txBody>
          <a:bodyPr>
            <a:normAutofit/>
          </a:bodyPr>
          <a:lstStyle>
            <a:lvl1pPr>
              <a:defRPr sz="2954" b="1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458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53790" y="35802"/>
            <a:ext cx="9090210" cy="5276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2"/>
            <a:endParaRPr lang="en-US" sz="1662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8471" y="14119"/>
            <a:ext cx="9088615" cy="5099630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342" tIns="42172" rIns="84342" bIns="42172" rtlCol="0" anchor="ctr"/>
          <a:lstStyle/>
          <a:p>
            <a:pPr algn="ctr" defTabSz="914122"/>
            <a:endParaRPr lang="id-ID" sz="1662" dirty="0">
              <a:solidFill>
                <a:prstClr val="white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40678" y="68753"/>
            <a:ext cx="8963601" cy="502753"/>
          </a:xfrm>
          <a:ln w="3175">
            <a:noFill/>
          </a:ln>
        </p:spPr>
        <p:txBody>
          <a:bodyPr>
            <a:normAutofit/>
          </a:bodyPr>
          <a:lstStyle>
            <a:lvl1pPr>
              <a:defRPr sz="2954" b="1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960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82"/>
            <a:ext cx="7772400" cy="1021556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1898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3795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569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75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0948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138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328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517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smtClean="0">
                <a:solidFill>
                  <a:prstClr val="black">
                    <a:tint val="75000"/>
                  </a:prstClr>
                </a:solidFill>
              </a:rPr>
              <a:t>@Dr. Pranata - Ditjen GTK Kemdikbud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18A3-4349-432E-A71B-663C8E31502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846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ansition - Faceb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9"/>
            <a:ext cx="9144000" cy="4362275"/>
          </a:xfrm>
          <a:prstGeom prst="rect">
            <a:avLst/>
          </a:prstGeom>
          <a:solidFill>
            <a:srgbClr val="3B55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84835" y="1958976"/>
            <a:ext cx="7919093" cy="0"/>
          </a:xfrm>
          <a:prstGeom prst="line">
            <a:avLst/>
          </a:prstGeom>
          <a:ln w="38100" cmpd="sng">
            <a:solidFill>
              <a:srgbClr val="FFFF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833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Twi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35BD8-E3EB-6D49-B8E2-A1445EE3DAF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ACE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52000" y="141750"/>
            <a:ext cx="8640000" cy="48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68575" tIns="34288" rIns="68575" bIns="34288" rtlCol="0" anchor="ctr"/>
          <a:lstStyle>
            <a:defPPr>
              <a:defRPr lang="id-ID"/>
            </a:defPPr>
            <a:lvl1pPr marL="0" algn="r" defTabSz="914192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09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9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8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80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7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7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6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6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60">
              <a:defRPr/>
            </a:pPr>
            <a:fld id="{D450A26D-96BB-436A-85E2-A9CDB9CC6251}" type="slidenum">
              <a:rPr lang="en-US" sz="900" smtClean="0">
                <a:solidFill>
                  <a:prstClr val="black">
                    <a:tint val="75000"/>
                  </a:prstClr>
                </a:solidFill>
              </a:rPr>
              <a:pPr defTabSz="342860">
                <a:defRPr/>
              </a:pPr>
              <a:t>‹#›</a:t>
            </a:fld>
            <a:endParaRPr lang="en-US" sz="9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25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 - Twi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9"/>
            <a:ext cx="9144000" cy="4362275"/>
          </a:xfrm>
          <a:prstGeom prst="rect">
            <a:avLst/>
          </a:prstGeom>
          <a:solidFill>
            <a:srgbClr val="00ACE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84835" y="1958976"/>
            <a:ext cx="7919093" cy="0"/>
          </a:xfrm>
          <a:prstGeom prst="line">
            <a:avLst/>
          </a:prstGeom>
          <a:ln w="38100" cmpd="sng">
            <a:solidFill>
              <a:srgbClr val="FFFF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3421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Yahoo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35BD8-E3EB-6D49-B8E2-A1445EE3DAF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650E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52000" y="141750"/>
            <a:ext cx="8640000" cy="48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68575" tIns="34288" rIns="68575" bIns="34288" rtlCol="0" anchor="ctr"/>
          <a:lstStyle>
            <a:defPPr>
              <a:defRPr lang="id-ID"/>
            </a:defPPr>
            <a:lvl1pPr marL="0" algn="r" defTabSz="914192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09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9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8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80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7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7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6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6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60">
              <a:defRPr/>
            </a:pPr>
            <a:fld id="{D450A26D-96BB-436A-85E2-A9CDB9CC6251}" type="slidenum">
              <a:rPr lang="en-US" sz="900" smtClean="0">
                <a:solidFill>
                  <a:prstClr val="black">
                    <a:tint val="75000"/>
                  </a:prstClr>
                </a:solidFill>
              </a:rPr>
              <a:pPr defTabSz="342860">
                <a:defRPr/>
              </a:pPr>
              <a:t>‹#›</a:t>
            </a:fld>
            <a:endParaRPr lang="en-US" sz="9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305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 - Yahoo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"/>
            <a:ext cx="9144000" cy="4372762"/>
          </a:xfrm>
          <a:prstGeom prst="rect">
            <a:avLst/>
          </a:prstGeom>
          <a:solidFill>
            <a:srgbClr val="650E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84835" y="1958976"/>
            <a:ext cx="7919093" cy="0"/>
          </a:xfrm>
          <a:prstGeom prst="line">
            <a:avLst/>
          </a:prstGeom>
          <a:ln w="38100" cmpd="sng">
            <a:solidFill>
              <a:srgbClr val="FFFFFF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212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Goo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35BD8-E3EB-6D49-B8E2-A1445EE3DAF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3A9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52000" y="141750"/>
            <a:ext cx="8640000" cy="48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367" tIns="38683" rIns="77367" bIns="38683" rtlCol="0" anchor="ctr"/>
          <a:lstStyle/>
          <a:p>
            <a:pPr algn="ctr" defTabSz="386815"/>
            <a:endParaRPr lang="en-US" sz="1500" dirty="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68575" tIns="34288" rIns="68575" bIns="34288" rtlCol="0" anchor="ctr"/>
          <a:lstStyle>
            <a:defPPr>
              <a:defRPr lang="id-ID"/>
            </a:defPPr>
            <a:lvl1pPr marL="0" algn="r" defTabSz="914192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09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9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85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80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47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57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667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762" algn="l" defTabSz="91419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60">
              <a:defRPr/>
            </a:pPr>
            <a:fld id="{D450A26D-96BB-436A-85E2-A9CDB9CC6251}" type="slidenum">
              <a:rPr lang="en-US" sz="900" smtClean="0">
                <a:solidFill>
                  <a:prstClr val="black">
                    <a:tint val="75000"/>
                  </a:prstClr>
                </a:solidFill>
              </a:rPr>
              <a:pPr defTabSz="342860">
                <a:defRPr/>
              </a:pPr>
              <a:t>‹#›</a:t>
            </a:fld>
            <a:endParaRPr lang="en-US" sz="9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730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37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103155" tIns="51577" rIns="103155" bIns="5157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103155" tIns="51577" rIns="103155" bIns="5157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7"/>
            <a:ext cx="2133600" cy="273844"/>
          </a:xfrm>
          <a:prstGeom prst="rect">
            <a:avLst/>
          </a:prstGeom>
        </p:spPr>
        <p:txBody>
          <a:bodyPr vert="horz" lIns="103155" tIns="51577" rIns="103155" bIns="51577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86815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7"/>
            <a:ext cx="2895600" cy="273844"/>
          </a:xfrm>
          <a:prstGeom prst="rect">
            <a:avLst/>
          </a:prstGeom>
        </p:spPr>
        <p:txBody>
          <a:bodyPr vert="horz" lIns="103155" tIns="51577" rIns="103155" bIns="51577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86815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7"/>
            <a:ext cx="2133600" cy="273844"/>
          </a:xfrm>
          <a:prstGeom prst="rect">
            <a:avLst/>
          </a:prstGeom>
        </p:spPr>
        <p:txBody>
          <a:bodyPr vert="horz" lIns="103155" tIns="51577" rIns="103155" bIns="51577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86815"/>
            <a:fld id="{04C35BD8-E3EB-6D49-B8E2-A1445EE3DAF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386815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90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712" r:id="rId12"/>
    <p:sldLayoutId id="2147483696" r:id="rId13"/>
    <p:sldLayoutId id="2147483697" r:id="rId14"/>
    <p:sldLayoutId id="2147483698" r:id="rId15"/>
    <p:sldLayoutId id="2147483735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86815" rtl="0" eaLnBrk="1" latinLnBrk="0" hangingPunct="1">
        <a:spcBef>
          <a:spcPct val="0"/>
        </a:spcBef>
        <a:buNone/>
        <a:defRPr sz="37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0111" indent="-290111" algn="l" defTabSz="386815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8574" indent="-241759" algn="l" defTabSz="386815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7037" indent="-193407" algn="l" defTabSz="386815" rtl="0" eaLnBrk="1" latinLnBrk="0" hangingPunct="1">
        <a:spcBef>
          <a:spcPct val="20000"/>
        </a:spcBef>
        <a:buFont typeface="Arial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353852" indent="-193407" algn="l" defTabSz="386815" rtl="0" eaLnBrk="1" latinLnBrk="0" hangingPunct="1">
        <a:spcBef>
          <a:spcPct val="20000"/>
        </a:spcBef>
        <a:buFont typeface="Arial"/>
        <a:buChar char="–"/>
        <a:defRPr sz="1725" kern="1200">
          <a:solidFill>
            <a:schemeClr val="tx1"/>
          </a:solidFill>
          <a:latin typeface="+mn-lt"/>
          <a:ea typeface="+mn-ea"/>
          <a:cs typeface="+mn-cs"/>
        </a:defRPr>
      </a:lvl4pPr>
      <a:lvl5pPr marL="1740667" indent="-193407" algn="l" defTabSz="386815" rtl="0" eaLnBrk="1" latinLnBrk="0" hangingPunct="1">
        <a:spcBef>
          <a:spcPct val="20000"/>
        </a:spcBef>
        <a:buFont typeface="Arial"/>
        <a:buChar char="»"/>
        <a:defRPr sz="1725" kern="1200">
          <a:solidFill>
            <a:schemeClr val="tx1"/>
          </a:solidFill>
          <a:latin typeface="+mn-lt"/>
          <a:ea typeface="+mn-ea"/>
          <a:cs typeface="+mn-cs"/>
        </a:defRPr>
      </a:lvl5pPr>
      <a:lvl6pPr marL="2127481" indent="-193407" algn="l" defTabSz="386815" rtl="0" eaLnBrk="1" latinLnBrk="0" hangingPunct="1">
        <a:spcBef>
          <a:spcPct val="20000"/>
        </a:spcBef>
        <a:buFont typeface="Arial"/>
        <a:buChar char="•"/>
        <a:defRPr sz="1725" kern="1200">
          <a:solidFill>
            <a:schemeClr val="tx1"/>
          </a:solidFill>
          <a:latin typeface="+mn-lt"/>
          <a:ea typeface="+mn-ea"/>
          <a:cs typeface="+mn-cs"/>
        </a:defRPr>
      </a:lvl6pPr>
      <a:lvl7pPr marL="2514296" indent="-193407" algn="l" defTabSz="386815" rtl="0" eaLnBrk="1" latinLnBrk="0" hangingPunct="1">
        <a:spcBef>
          <a:spcPct val="20000"/>
        </a:spcBef>
        <a:buFont typeface="Arial"/>
        <a:buChar char="•"/>
        <a:defRPr sz="1725" kern="1200">
          <a:solidFill>
            <a:schemeClr val="tx1"/>
          </a:solidFill>
          <a:latin typeface="+mn-lt"/>
          <a:ea typeface="+mn-ea"/>
          <a:cs typeface="+mn-cs"/>
        </a:defRPr>
      </a:lvl7pPr>
      <a:lvl8pPr marL="2901110" indent="-193407" algn="l" defTabSz="386815" rtl="0" eaLnBrk="1" latinLnBrk="0" hangingPunct="1">
        <a:spcBef>
          <a:spcPct val="20000"/>
        </a:spcBef>
        <a:buFont typeface="Arial"/>
        <a:buChar char="•"/>
        <a:defRPr sz="1725" kern="1200">
          <a:solidFill>
            <a:schemeClr val="tx1"/>
          </a:solidFill>
          <a:latin typeface="+mn-lt"/>
          <a:ea typeface="+mn-ea"/>
          <a:cs typeface="+mn-cs"/>
        </a:defRPr>
      </a:lvl8pPr>
      <a:lvl9pPr marL="3287926" indent="-193407" algn="l" defTabSz="386815" rtl="0" eaLnBrk="1" latinLnBrk="0" hangingPunct="1">
        <a:spcBef>
          <a:spcPct val="20000"/>
        </a:spcBef>
        <a:buFont typeface="Arial"/>
        <a:buChar char="•"/>
        <a:defRPr sz="17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681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6815" algn="l" defTabSz="38681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3629" algn="l" defTabSz="38681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0445" algn="l" defTabSz="38681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7258" algn="l" defTabSz="38681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34074" algn="l" defTabSz="38681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20888" algn="l" defTabSz="38681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07703" algn="l" defTabSz="38681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94517" algn="l" defTabSz="38681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103155" tIns="51577" rIns="103155" bIns="5157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103155" tIns="51577" rIns="103155" bIns="5157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7"/>
            <a:ext cx="2133600" cy="273844"/>
          </a:xfrm>
          <a:prstGeom prst="rect">
            <a:avLst/>
          </a:prstGeom>
        </p:spPr>
        <p:txBody>
          <a:bodyPr vert="horz" lIns="103155" tIns="51577" rIns="103155" bIns="51577" rtlCol="0" anchor="ctr"/>
          <a:lstStyle>
            <a:lvl1pPr algn="l">
              <a:defRPr sz="12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76111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7"/>
            <a:ext cx="2895600" cy="273844"/>
          </a:xfrm>
          <a:prstGeom prst="rect">
            <a:avLst/>
          </a:prstGeom>
        </p:spPr>
        <p:txBody>
          <a:bodyPr vert="horz" lIns="103155" tIns="51577" rIns="103155" bIns="51577" rtlCol="0" anchor="ctr"/>
          <a:lstStyle>
            <a:lvl1pPr algn="ctr">
              <a:defRPr sz="12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76111"/>
            <a:r>
              <a:rPr lang="nn-NO" smtClean="0">
                <a:solidFill>
                  <a:prstClr val="black">
                    <a:tint val="75000"/>
                  </a:prstClr>
                </a:solidFill>
              </a:rPr>
              <a:t>@Dr. Pranata - Ditjen GTK Kemdikbud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7"/>
            <a:ext cx="2133600" cy="273844"/>
          </a:xfrm>
          <a:prstGeom prst="rect">
            <a:avLst/>
          </a:prstGeom>
        </p:spPr>
        <p:txBody>
          <a:bodyPr vert="horz" lIns="103155" tIns="51577" rIns="103155" bIns="51577" rtlCol="0" anchor="ctr"/>
          <a:lstStyle>
            <a:lvl1pPr algn="r">
              <a:defRPr sz="12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76111"/>
            <a:fld id="{04C35BD8-E3EB-6D49-B8E2-A1445EE3DAF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76111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17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  <p:sldLayoutId id="2147483731" r:id="rId18"/>
    <p:sldLayoutId id="2147483732" r:id="rId19"/>
    <p:sldLayoutId id="2147483733" r:id="rId20"/>
    <p:sldLayoutId id="2147483734" r:id="rId2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76111" rtl="0" eaLnBrk="1" latinLnBrk="0" hangingPunct="1">
        <a:spcBef>
          <a:spcPct val="0"/>
        </a:spcBef>
        <a:buNone/>
        <a:defRPr sz="46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083" indent="-357083" algn="l" defTabSz="476111" rtl="0" eaLnBrk="1" latinLnBrk="0" hangingPunct="1">
        <a:spcBef>
          <a:spcPct val="20000"/>
        </a:spcBef>
        <a:buFont typeface="Arial"/>
        <a:buChar char="•"/>
        <a:defRPr sz="3323" kern="1200">
          <a:solidFill>
            <a:schemeClr val="tx1"/>
          </a:solidFill>
          <a:latin typeface="+mn-lt"/>
          <a:ea typeface="+mn-ea"/>
          <a:cs typeface="+mn-cs"/>
        </a:defRPr>
      </a:lvl1pPr>
      <a:lvl2pPr marL="773680" indent="-297569" algn="l" defTabSz="476111" rtl="0" eaLnBrk="1" latinLnBrk="0" hangingPunct="1">
        <a:spcBef>
          <a:spcPct val="20000"/>
        </a:spcBef>
        <a:buFont typeface="Arial"/>
        <a:buChar char="–"/>
        <a:defRPr sz="2954" kern="1200">
          <a:solidFill>
            <a:schemeClr val="tx1"/>
          </a:solidFill>
          <a:latin typeface="+mn-lt"/>
          <a:ea typeface="+mn-ea"/>
          <a:cs typeface="+mn-cs"/>
        </a:defRPr>
      </a:lvl2pPr>
      <a:lvl3pPr marL="1190277" indent="-238055" algn="l" defTabSz="476111" rtl="0" eaLnBrk="1" latinLnBrk="0" hangingPunct="1">
        <a:spcBef>
          <a:spcPct val="20000"/>
        </a:spcBef>
        <a:buFont typeface="Arial"/>
        <a:buChar char="•"/>
        <a:defRPr sz="2492" kern="1200">
          <a:solidFill>
            <a:schemeClr val="tx1"/>
          </a:solidFill>
          <a:latin typeface="+mn-lt"/>
          <a:ea typeface="+mn-ea"/>
          <a:cs typeface="+mn-cs"/>
        </a:defRPr>
      </a:lvl3pPr>
      <a:lvl4pPr marL="1666388" indent="-238055" algn="l" defTabSz="476111" rtl="0" eaLnBrk="1" latinLnBrk="0" hangingPunct="1">
        <a:spcBef>
          <a:spcPct val="20000"/>
        </a:spcBef>
        <a:buFont typeface="Arial"/>
        <a:buChar char="–"/>
        <a:defRPr sz="2123" kern="1200">
          <a:solidFill>
            <a:schemeClr val="tx1"/>
          </a:solidFill>
          <a:latin typeface="+mn-lt"/>
          <a:ea typeface="+mn-ea"/>
          <a:cs typeface="+mn-cs"/>
        </a:defRPr>
      </a:lvl4pPr>
      <a:lvl5pPr marL="2142498" indent="-238055" algn="l" defTabSz="476111" rtl="0" eaLnBrk="1" latinLnBrk="0" hangingPunct="1">
        <a:spcBef>
          <a:spcPct val="20000"/>
        </a:spcBef>
        <a:buFont typeface="Arial"/>
        <a:buChar char="»"/>
        <a:defRPr sz="2123" kern="1200">
          <a:solidFill>
            <a:schemeClr val="tx1"/>
          </a:solidFill>
          <a:latin typeface="+mn-lt"/>
          <a:ea typeface="+mn-ea"/>
          <a:cs typeface="+mn-cs"/>
        </a:defRPr>
      </a:lvl5pPr>
      <a:lvl6pPr marL="2618609" indent="-238055" algn="l" defTabSz="476111" rtl="0" eaLnBrk="1" latinLnBrk="0" hangingPunct="1">
        <a:spcBef>
          <a:spcPct val="20000"/>
        </a:spcBef>
        <a:buFont typeface="Arial"/>
        <a:buChar char="•"/>
        <a:defRPr sz="2123" kern="1200">
          <a:solidFill>
            <a:schemeClr val="tx1"/>
          </a:solidFill>
          <a:latin typeface="+mn-lt"/>
          <a:ea typeface="+mn-ea"/>
          <a:cs typeface="+mn-cs"/>
        </a:defRPr>
      </a:lvl6pPr>
      <a:lvl7pPr marL="3094720" indent="-238055" algn="l" defTabSz="476111" rtl="0" eaLnBrk="1" latinLnBrk="0" hangingPunct="1">
        <a:spcBef>
          <a:spcPct val="20000"/>
        </a:spcBef>
        <a:buFont typeface="Arial"/>
        <a:buChar char="•"/>
        <a:defRPr sz="2123" kern="1200">
          <a:solidFill>
            <a:schemeClr val="tx1"/>
          </a:solidFill>
          <a:latin typeface="+mn-lt"/>
          <a:ea typeface="+mn-ea"/>
          <a:cs typeface="+mn-cs"/>
        </a:defRPr>
      </a:lvl7pPr>
      <a:lvl8pPr marL="3570830" indent="-238055" algn="l" defTabSz="476111" rtl="0" eaLnBrk="1" latinLnBrk="0" hangingPunct="1">
        <a:spcBef>
          <a:spcPct val="20000"/>
        </a:spcBef>
        <a:buFont typeface="Arial"/>
        <a:buChar char="•"/>
        <a:defRPr sz="2123" kern="1200">
          <a:solidFill>
            <a:schemeClr val="tx1"/>
          </a:solidFill>
          <a:latin typeface="+mn-lt"/>
          <a:ea typeface="+mn-ea"/>
          <a:cs typeface="+mn-cs"/>
        </a:defRPr>
      </a:lvl8pPr>
      <a:lvl9pPr marL="4046941" indent="-238055" algn="l" defTabSz="476111" rtl="0" eaLnBrk="1" latinLnBrk="0" hangingPunct="1">
        <a:spcBef>
          <a:spcPct val="20000"/>
        </a:spcBef>
        <a:buFont typeface="Arial"/>
        <a:buChar char="•"/>
        <a:defRPr sz="21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6111" rtl="0" eaLnBrk="1" latinLnBrk="0" hangingPunct="1">
        <a:defRPr sz="1846" kern="1200">
          <a:solidFill>
            <a:schemeClr val="tx1"/>
          </a:solidFill>
          <a:latin typeface="+mn-lt"/>
          <a:ea typeface="+mn-ea"/>
          <a:cs typeface="+mn-cs"/>
        </a:defRPr>
      </a:lvl1pPr>
      <a:lvl2pPr marL="476111" algn="l" defTabSz="476111" rtl="0" eaLnBrk="1" latinLnBrk="0" hangingPunct="1">
        <a:defRPr sz="1846" kern="1200">
          <a:solidFill>
            <a:schemeClr val="tx1"/>
          </a:solidFill>
          <a:latin typeface="+mn-lt"/>
          <a:ea typeface="+mn-ea"/>
          <a:cs typeface="+mn-cs"/>
        </a:defRPr>
      </a:lvl2pPr>
      <a:lvl3pPr marL="952221" algn="l" defTabSz="476111" rtl="0" eaLnBrk="1" latinLnBrk="0" hangingPunct="1">
        <a:defRPr sz="1846" kern="1200">
          <a:solidFill>
            <a:schemeClr val="tx1"/>
          </a:solidFill>
          <a:latin typeface="+mn-lt"/>
          <a:ea typeface="+mn-ea"/>
          <a:cs typeface="+mn-cs"/>
        </a:defRPr>
      </a:lvl3pPr>
      <a:lvl4pPr marL="1428332" algn="l" defTabSz="476111" rtl="0" eaLnBrk="1" latinLnBrk="0" hangingPunct="1"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904442" algn="l" defTabSz="476111" rtl="0" eaLnBrk="1" latinLnBrk="0" hangingPunct="1"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80553" algn="l" defTabSz="476111" rtl="0" eaLnBrk="1" latinLnBrk="0" hangingPunct="1"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856663" algn="l" defTabSz="476111" rtl="0" eaLnBrk="1" latinLnBrk="0" hangingPunct="1"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332774" algn="l" defTabSz="476111" rtl="0" eaLnBrk="1" latinLnBrk="0" hangingPunct="1"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808884" algn="l" defTabSz="476111" rtl="0" eaLnBrk="1" latinLnBrk="0" hangingPunct="1"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2-PENDIDIKAN%20PROFESI%20GURUpptx.pptx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4.png"/><Relationship Id="rId7" Type="http://schemas.openxmlformats.org/officeDocument/2006/relationships/image" Target="../media/image26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257322"/>
            <a:ext cx="7696200" cy="700759"/>
          </a:xfrm>
          <a:prstGeom prst="rect">
            <a:avLst/>
          </a:prstGeom>
          <a:noFill/>
        </p:spPr>
        <p:txBody>
          <a:bodyPr wrap="square" lIns="84380" tIns="42191" rIns="84380" bIns="42191" rtlCol="0">
            <a:spAutoFit/>
          </a:bodyPr>
          <a:lstStyle/>
          <a:p>
            <a:pPr algn="r" defTabSz="914122">
              <a:tabLst>
                <a:tab pos="358775" algn="l"/>
              </a:tabLst>
            </a:pPr>
            <a:r>
              <a:rPr lang="en-US" sz="4000" b="1" dirty="0" smtClean="0">
                <a:solidFill>
                  <a:prstClr val="white"/>
                </a:solidFill>
                <a:latin typeface="Century Gothic" pitchFamily="34" charset="0"/>
              </a:rPr>
              <a:t>GURU PEMBELAJAR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99213" y="2073252"/>
            <a:ext cx="4831981" cy="516111"/>
          </a:xfrm>
          <a:prstGeom prst="rect">
            <a:avLst/>
          </a:prstGeom>
          <a:noFill/>
        </p:spPr>
        <p:txBody>
          <a:bodyPr wrap="none" lIns="84400" tIns="42200" rIns="84400" bIns="42200" rtlCol="0">
            <a:spAutoFit/>
          </a:bodyPr>
          <a:lstStyle/>
          <a:p>
            <a:pPr algn="r" defTabSz="914122">
              <a:tabLst>
                <a:tab pos="358775" algn="l"/>
              </a:tabLst>
            </a:pPr>
            <a:r>
              <a:rPr lang="en-US" sz="2800" b="1" dirty="0" err="1" smtClean="0">
                <a:solidFill>
                  <a:prstClr val="white"/>
                </a:solidFill>
                <a:latin typeface="Century Gothic" pitchFamily="34" charset="0"/>
              </a:rPr>
              <a:t>Perubahan</a:t>
            </a:r>
            <a:r>
              <a:rPr lang="en-US" sz="2800" b="1" dirty="0" smtClean="0">
                <a:solidFill>
                  <a:prstClr val="white"/>
                </a:solidFill>
                <a:latin typeface="Century Gothic" pitchFamily="34" charset="0"/>
              </a:rPr>
              <a:t> </a:t>
            </a:r>
            <a:r>
              <a:rPr lang="en-US" sz="2800" b="1" dirty="0" err="1" smtClean="0">
                <a:solidFill>
                  <a:prstClr val="white"/>
                </a:solidFill>
                <a:latin typeface="Century Gothic" pitchFamily="34" charset="0"/>
              </a:rPr>
              <a:t>Paradigma</a:t>
            </a:r>
            <a:r>
              <a:rPr lang="en-US" sz="2800" b="1" dirty="0" smtClean="0">
                <a:solidFill>
                  <a:prstClr val="white"/>
                </a:solidFill>
                <a:latin typeface="Century Gothic" pitchFamily="34" charset="0"/>
              </a:rPr>
              <a:t> </a:t>
            </a:r>
            <a:r>
              <a:rPr lang="en-US" sz="2800" b="1" dirty="0" smtClean="0">
                <a:solidFill>
                  <a:prstClr val="white"/>
                </a:solidFill>
                <a:latin typeface="Century Gothic" pitchFamily="34" charset="0"/>
              </a:rPr>
              <a:t>PKB</a:t>
            </a:r>
            <a:endParaRPr lang="id-ID" sz="2800" dirty="0">
              <a:solidFill>
                <a:prstClr val="white"/>
              </a:solidFill>
              <a:latin typeface="Century Gothic" pitchFamily="34" charset="0"/>
              <a:cs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6235" y="2984767"/>
            <a:ext cx="3208138" cy="639222"/>
          </a:xfrm>
          <a:prstGeom prst="rect">
            <a:avLst/>
          </a:prstGeom>
          <a:noFill/>
        </p:spPr>
        <p:txBody>
          <a:bodyPr wrap="none" lIns="84400" tIns="42200" rIns="84400" bIns="42200" rtlCol="0">
            <a:spAutoFit/>
          </a:bodyPr>
          <a:lstStyle/>
          <a:p>
            <a:pPr algn="r" defTabSz="914122">
              <a:tabLst>
                <a:tab pos="358775" algn="l"/>
              </a:tabLst>
            </a:pPr>
            <a:r>
              <a:rPr lang="en-US" sz="1800" dirty="0" err="1" smtClean="0">
                <a:solidFill>
                  <a:prstClr val="white"/>
                </a:solidFill>
                <a:latin typeface="Century Gothic" pitchFamily="34" charset="0"/>
                <a:cs typeface="Century Gothic"/>
              </a:rPr>
              <a:t>Sumarna</a:t>
            </a:r>
            <a:r>
              <a:rPr lang="en-US" sz="1800" dirty="0" smtClean="0">
                <a:solidFill>
                  <a:prstClr val="white"/>
                </a:solidFill>
                <a:latin typeface="Century Gothic" pitchFamily="34" charset="0"/>
                <a:cs typeface="Century Gothic"/>
              </a:rPr>
              <a:t> Surapranata, PhD</a:t>
            </a:r>
          </a:p>
          <a:p>
            <a:pPr algn="r" defTabSz="914122">
              <a:tabLst>
                <a:tab pos="358775" algn="l"/>
              </a:tabLst>
            </a:pPr>
            <a:r>
              <a:rPr lang="en-US" sz="1800" dirty="0" err="1" smtClean="0">
                <a:solidFill>
                  <a:prstClr val="white"/>
                </a:solidFill>
                <a:latin typeface="Century Gothic" pitchFamily="34" charset="0"/>
                <a:cs typeface="Century Gothic"/>
              </a:rPr>
              <a:t>Direktur</a:t>
            </a:r>
            <a:r>
              <a:rPr lang="en-US" sz="1800" dirty="0" smtClean="0">
                <a:solidFill>
                  <a:prstClr val="white"/>
                </a:solidFill>
                <a:latin typeface="Century Gothic" pitchFamily="34" charset="0"/>
                <a:cs typeface="Century Gothic"/>
              </a:rPr>
              <a:t> </a:t>
            </a:r>
            <a:r>
              <a:rPr lang="en-US" sz="1800" dirty="0" err="1" smtClean="0">
                <a:solidFill>
                  <a:prstClr val="white"/>
                </a:solidFill>
                <a:latin typeface="Century Gothic" pitchFamily="34" charset="0"/>
                <a:cs typeface="Century Gothic"/>
              </a:rPr>
              <a:t>Jenderal</a:t>
            </a:r>
            <a:endParaRPr lang="id-ID" sz="1800" dirty="0">
              <a:solidFill>
                <a:prstClr val="white"/>
              </a:solidFill>
              <a:latin typeface="Century Gothic" pitchFamily="34" charset="0"/>
              <a:cs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4371959"/>
            <a:ext cx="8915400" cy="700777"/>
          </a:xfrm>
          <a:prstGeom prst="rect">
            <a:avLst/>
          </a:prstGeom>
          <a:solidFill>
            <a:schemeClr val="bg1"/>
          </a:solidFill>
        </p:spPr>
        <p:txBody>
          <a:bodyPr wrap="square" lIns="84400" tIns="42200" rIns="84400" bIns="42200" rtlCol="0">
            <a:spAutoFit/>
          </a:bodyPr>
          <a:lstStyle/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Direktorat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Jenderal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Guru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dan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Tenaga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Kependidikan</a:t>
            </a:r>
            <a:endParaRPr lang="es-ES" sz="2000" b="1" dirty="0" smtClean="0">
              <a:solidFill>
                <a:prstClr val="black"/>
              </a:solidFill>
              <a:latin typeface="Century Gothic"/>
              <a:cs typeface="Century Gothic"/>
            </a:endParaRPr>
          </a:p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Jogja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18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Mei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2016</a:t>
            </a:r>
            <a:endParaRPr lang="sv-SE" sz="2000" b="1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5667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>
          <a:xfrm>
            <a:off x="5220076" y="3435848"/>
            <a:ext cx="3161929" cy="1448171"/>
          </a:xfrm>
          <a:custGeom>
            <a:avLst/>
            <a:gdLst>
              <a:gd name="connsiteX0" fmla="*/ 0 w 2676821"/>
              <a:gd name="connsiteY0" fmla="*/ 173397 h 1733973"/>
              <a:gd name="connsiteX1" fmla="*/ 173397 w 2676821"/>
              <a:gd name="connsiteY1" fmla="*/ 0 h 1733973"/>
              <a:gd name="connsiteX2" fmla="*/ 2503424 w 2676821"/>
              <a:gd name="connsiteY2" fmla="*/ 0 h 1733973"/>
              <a:gd name="connsiteX3" fmla="*/ 2676821 w 2676821"/>
              <a:gd name="connsiteY3" fmla="*/ 173397 h 1733973"/>
              <a:gd name="connsiteX4" fmla="*/ 2676821 w 2676821"/>
              <a:gd name="connsiteY4" fmla="*/ 1560576 h 1733973"/>
              <a:gd name="connsiteX5" fmla="*/ 2503424 w 2676821"/>
              <a:gd name="connsiteY5" fmla="*/ 1733973 h 1733973"/>
              <a:gd name="connsiteX6" fmla="*/ 173397 w 2676821"/>
              <a:gd name="connsiteY6" fmla="*/ 1733973 h 1733973"/>
              <a:gd name="connsiteX7" fmla="*/ 0 w 2676821"/>
              <a:gd name="connsiteY7" fmla="*/ 1560576 h 1733973"/>
              <a:gd name="connsiteX8" fmla="*/ 0 w 2676821"/>
              <a:gd name="connsiteY8" fmla="*/ 173397 h 1733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6821" h="1733973">
                <a:moveTo>
                  <a:pt x="0" y="173397"/>
                </a:moveTo>
                <a:cubicBezTo>
                  <a:pt x="0" y="77632"/>
                  <a:pt x="77632" y="0"/>
                  <a:pt x="173397" y="0"/>
                </a:cubicBezTo>
                <a:lnTo>
                  <a:pt x="2503424" y="0"/>
                </a:lnTo>
                <a:cubicBezTo>
                  <a:pt x="2599189" y="0"/>
                  <a:pt x="2676821" y="77632"/>
                  <a:pt x="2676821" y="173397"/>
                </a:cubicBezTo>
                <a:lnTo>
                  <a:pt x="2676821" y="1560576"/>
                </a:lnTo>
                <a:cubicBezTo>
                  <a:pt x="2676821" y="1656341"/>
                  <a:pt x="2599189" y="1733973"/>
                  <a:pt x="2503424" y="1733973"/>
                </a:cubicBezTo>
                <a:lnTo>
                  <a:pt x="173397" y="1733973"/>
                </a:lnTo>
                <a:cubicBezTo>
                  <a:pt x="77632" y="1733973"/>
                  <a:pt x="0" y="1656341"/>
                  <a:pt x="0" y="1560576"/>
                </a:cubicBezTo>
                <a:lnTo>
                  <a:pt x="0" y="173397"/>
                </a:lnTo>
                <a:close/>
              </a:path>
            </a:pathLst>
          </a:custGeom>
          <a:ln w="3175"/>
        </p:spPr>
        <p:style>
          <a:lnRef idx="2">
            <a:schemeClr val="accent4">
              <a:hueOff val="3465231"/>
              <a:satOff val="-15989"/>
              <a:lumOff val="588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31636" tIns="228590" rIns="228590" bIns="662083" spcCol="1270"/>
          <a:lstStyle/>
          <a:p>
            <a:pPr marL="285750" lvl="1" indent="-285750" defTabSz="1733550">
              <a:lnSpc>
                <a:spcPct val="90000"/>
              </a:lnSpc>
              <a:spcAft>
                <a:spcPct val="15000"/>
              </a:spcAft>
              <a:buFontTx/>
              <a:buChar char="••"/>
              <a:defRPr/>
            </a:pPr>
            <a:endParaRPr lang="en-US" sz="24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entury Gothic" pitchFamily="34" charset="0"/>
            </a:endParaRPr>
          </a:p>
        </p:txBody>
      </p:sp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10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6176" y="1105200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6174" y="1430087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6174" y="21339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624902" y="1947186"/>
            <a:ext cx="1481620" cy="119809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200">
              <a:solidFill>
                <a:prstClr val="white"/>
              </a:solidFill>
              <a:latin typeface="Century Gothic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5372678" y="571500"/>
            <a:ext cx="2856925" cy="1137582"/>
          </a:xfrm>
          <a:custGeom>
            <a:avLst/>
            <a:gdLst>
              <a:gd name="connsiteX0" fmla="*/ 0 w 2676821"/>
              <a:gd name="connsiteY0" fmla="*/ 173397 h 1733973"/>
              <a:gd name="connsiteX1" fmla="*/ 173397 w 2676821"/>
              <a:gd name="connsiteY1" fmla="*/ 0 h 1733973"/>
              <a:gd name="connsiteX2" fmla="*/ 2503424 w 2676821"/>
              <a:gd name="connsiteY2" fmla="*/ 0 h 1733973"/>
              <a:gd name="connsiteX3" fmla="*/ 2676821 w 2676821"/>
              <a:gd name="connsiteY3" fmla="*/ 173397 h 1733973"/>
              <a:gd name="connsiteX4" fmla="*/ 2676821 w 2676821"/>
              <a:gd name="connsiteY4" fmla="*/ 1560576 h 1733973"/>
              <a:gd name="connsiteX5" fmla="*/ 2503424 w 2676821"/>
              <a:gd name="connsiteY5" fmla="*/ 1733973 h 1733973"/>
              <a:gd name="connsiteX6" fmla="*/ 173397 w 2676821"/>
              <a:gd name="connsiteY6" fmla="*/ 1733973 h 1733973"/>
              <a:gd name="connsiteX7" fmla="*/ 0 w 2676821"/>
              <a:gd name="connsiteY7" fmla="*/ 1560576 h 1733973"/>
              <a:gd name="connsiteX8" fmla="*/ 0 w 2676821"/>
              <a:gd name="connsiteY8" fmla="*/ 173397 h 1733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6821" h="1733973">
                <a:moveTo>
                  <a:pt x="0" y="173397"/>
                </a:moveTo>
                <a:cubicBezTo>
                  <a:pt x="0" y="77632"/>
                  <a:pt x="77632" y="0"/>
                  <a:pt x="173397" y="0"/>
                </a:cubicBezTo>
                <a:lnTo>
                  <a:pt x="2503424" y="0"/>
                </a:lnTo>
                <a:cubicBezTo>
                  <a:pt x="2599189" y="0"/>
                  <a:pt x="2676821" y="77632"/>
                  <a:pt x="2676821" y="173397"/>
                </a:cubicBezTo>
                <a:lnTo>
                  <a:pt x="2676821" y="1560576"/>
                </a:lnTo>
                <a:cubicBezTo>
                  <a:pt x="2676821" y="1656341"/>
                  <a:pt x="2599189" y="1733973"/>
                  <a:pt x="2503424" y="1733973"/>
                </a:cubicBezTo>
                <a:lnTo>
                  <a:pt x="173397" y="1733973"/>
                </a:lnTo>
                <a:cubicBezTo>
                  <a:pt x="77632" y="1733973"/>
                  <a:pt x="0" y="1656341"/>
                  <a:pt x="0" y="1560576"/>
                </a:cubicBezTo>
                <a:lnTo>
                  <a:pt x="0" y="173397"/>
                </a:lnTo>
                <a:close/>
              </a:path>
            </a:pathLst>
          </a:custGeom>
          <a:ln w="3175"/>
        </p:spPr>
        <p:style>
          <a:lnRef idx="2">
            <a:schemeClr val="accent4">
              <a:hueOff val="3465231"/>
              <a:satOff val="-15989"/>
              <a:lumOff val="588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31636" tIns="228590" rIns="228590" bIns="662083" spcCol="1270"/>
          <a:lstStyle/>
          <a:p>
            <a:pPr marL="285750" lvl="1" indent="-285750" defTabSz="1733550">
              <a:lnSpc>
                <a:spcPct val="90000"/>
              </a:lnSpc>
              <a:spcAft>
                <a:spcPct val="15000"/>
              </a:spcAft>
              <a:buFontTx/>
              <a:buChar char="••"/>
              <a:defRPr/>
            </a:pPr>
            <a:endParaRPr lang="en-US" sz="24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entury Gothic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1691681" y="699543"/>
            <a:ext cx="3079359" cy="1700758"/>
          </a:xfrm>
          <a:custGeom>
            <a:avLst/>
            <a:gdLst>
              <a:gd name="connsiteX0" fmla="*/ 0 w 2676821"/>
              <a:gd name="connsiteY0" fmla="*/ 173397 h 1733973"/>
              <a:gd name="connsiteX1" fmla="*/ 173397 w 2676821"/>
              <a:gd name="connsiteY1" fmla="*/ 0 h 1733973"/>
              <a:gd name="connsiteX2" fmla="*/ 2503424 w 2676821"/>
              <a:gd name="connsiteY2" fmla="*/ 0 h 1733973"/>
              <a:gd name="connsiteX3" fmla="*/ 2676821 w 2676821"/>
              <a:gd name="connsiteY3" fmla="*/ 173397 h 1733973"/>
              <a:gd name="connsiteX4" fmla="*/ 2676821 w 2676821"/>
              <a:gd name="connsiteY4" fmla="*/ 1560576 h 1733973"/>
              <a:gd name="connsiteX5" fmla="*/ 2503424 w 2676821"/>
              <a:gd name="connsiteY5" fmla="*/ 1733973 h 1733973"/>
              <a:gd name="connsiteX6" fmla="*/ 173397 w 2676821"/>
              <a:gd name="connsiteY6" fmla="*/ 1733973 h 1733973"/>
              <a:gd name="connsiteX7" fmla="*/ 0 w 2676821"/>
              <a:gd name="connsiteY7" fmla="*/ 1560576 h 1733973"/>
              <a:gd name="connsiteX8" fmla="*/ 0 w 2676821"/>
              <a:gd name="connsiteY8" fmla="*/ 173397 h 1733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6821" h="1733973">
                <a:moveTo>
                  <a:pt x="0" y="173397"/>
                </a:moveTo>
                <a:cubicBezTo>
                  <a:pt x="0" y="77632"/>
                  <a:pt x="77632" y="0"/>
                  <a:pt x="173397" y="0"/>
                </a:cubicBezTo>
                <a:lnTo>
                  <a:pt x="2503424" y="0"/>
                </a:lnTo>
                <a:cubicBezTo>
                  <a:pt x="2599189" y="0"/>
                  <a:pt x="2676821" y="77632"/>
                  <a:pt x="2676821" y="173397"/>
                </a:cubicBezTo>
                <a:lnTo>
                  <a:pt x="2676821" y="1560576"/>
                </a:lnTo>
                <a:cubicBezTo>
                  <a:pt x="2676821" y="1656341"/>
                  <a:pt x="2599189" y="1733973"/>
                  <a:pt x="2503424" y="1733973"/>
                </a:cubicBezTo>
                <a:lnTo>
                  <a:pt x="173397" y="1733973"/>
                </a:lnTo>
                <a:cubicBezTo>
                  <a:pt x="77632" y="1733973"/>
                  <a:pt x="0" y="1656341"/>
                  <a:pt x="0" y="1560576"/>
                </a:cubicBezTo>
                <a:lnTo>
                  <a:pt x="0" y="173397"/>
                </a:lnTo>
                <a:close/>
              </a:path>
            </a:pathLst>
          </a:custGeom>
          <a:ln w="3175"/>
        </p:spPr>
        <p:style>
          <a:lnRef idx="2">
            <a:schemeClr val="accent4">
              <a:hueOff val="3465231"/>
              <a:satOff val="-15989"/>
              <a:lumOff val="588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31636" tIns="228590" rIns="228590" bIns="662083" spcCol="1270"/>
          <a:lstStyle/>
          <a:p>
            <a:pPr marL="285750" lvl="1" indent="-285750" defTabSz="1733550">
              <a:lnSpc>
                <a:spcPct val="90000"/>
              </a:lnSpc>
              <a:spcAft>
                <a:spcPct val="15000"/>
              </a:spcAft>
              <a:buFontTx/>
              <a:buChar char="••"/>
              <a:defRPr/>
            </a:pPr>
            <a:endParaRPr lang="en-US" sz="24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entury Gothic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1928299" y="2686053"/>
            <a:ext cx="2775177" cy="1569659"/>
          </a:xfrm>
          <a:custGeom>
            <a:avLst/>
            <a:gdLst>
              <a:gd name="connsiteX0" fmla="*/ 0 w 2676821"/>
              <a:gd name="connsiteY0" fmla="*/ 173397 h 1733973"/>
              <a:gd name="connsiteX1" fmla="*/ 173397 w 2676821"/>
              <a:gd name="connsiteY1" fmla="*/ 0 h 1733973"/>
              <a:gd name="connsiteX2" fmla="*/ 2503424 w 2676821"/>
              <a:gd name="connsiteY2" fmla="*/ 0 h 1733973"/>
              <a:gd name="connsiteX3" fmla="*/ 2676821 w 2676821"/>
              <a:gd name="connsiteY3" fmla="*/ 173397 h 1733973"/>
              <a:gd name="connsiteX4" fmla="*/ 2676821 w 2676821"/>
              <a:gd name="connsiteY4" fmla="*/ 1560576 h 1733973"/>
              <a:gd name="connsiteX5" fmla="*/ 2503424 w 2676821"/>
              <a:gd name="connsiteY5" fmla="*/ 1733973 h 1733973"/>
              <a:gd name="connsiteX6" fmla="*/ 173397 w 2676821"/>
              <a:gd name="connsiteY6" fmla="*/ 1733973 h 1733973"/>
              <a:gd name="connsiteX7" fmla="*/ 0 w 2676821"/>
              <a:gd name="connsiteY7" fmla="*/ 1560576 h 1733973"/>
              <a:gd name="connsiteX8" fmla="*/ 0 w 2676821"/>
              <a:gd name="connsiteY8" fmla="*/ 173397 h 1733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6821" h="1733973">
                <a:moveTo>
                  <a:pt x="0" y="173397"/>
                </a:moveTo>
                <a:cubicBezTo>
                  <a:pt x="0" y="77632"/>
                  <a:pt x="77632" y="0"/>
                  <a:pt x="173397" y="0"/>
                </a:cubicBezTo>
                <a:lnTo>
                  <a:pt x="2503424" y="0"/>
                </a:lnTo>
                <a:cubicBezTo>
                  <a:pt x="2599189" y="0"/>
                  <a:pt x="2676821" y="77632"/>
                  <a:pt x="2676821" y="173397"/>
                </a:cubicBezTo>
                <a:lnTo>
                  <a:pt x="2676821" y="1560576"/>
                </a:lnTo>
                <a:cubicBezTo>
                  <a:pt x="2676821" y="1656341"/>
                  <a:pt x="2599189" y="1733973"/>
                  <a:pt x="2503424" y="1733973"/>
                </a:cubicBezTo>
                <a:lnTo>
                  <a:pt x="173397" y="1733973"/>
                </a:lnTo>
                <a:cubicBezTo>
                  <a:pt x="77632" y="1733973"/>
                  <a:pt x="0" y="1656341"/>
                  <a:pt x="0" y="1560576"/>
                </a:cubicBezTo>
                <a:lnTo>
                  <a:pt x="0" y="173397"/>
                </a:lnTo>
                <a:close/>
              </a:path>
            </a:pathLst>
          </a:custGeom>
          <a:ln w="3175"/>
        </p:spPr>
        <p:style>
          <a:lnRef idx="2">
            <a:schemeClr val="accent4">
              <a:hueOff val="3465231"/>
              <a:satOff val="-15989"/>
              <a:lumOff val="588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31636" tIns="228590" rIns="228590" bIns="662083" spcCol="1270"/>
          <a:lstStyle/>
          <a:p>
            <a:pPr marL="285750" lvl="1" indent="-285750" defTabSz="1733550">
              <a:lnSpc>
                <a:spcPct val="90000"/>
              </a:lnSpc>
              <a:spcAft>
                <a:spcPct val="15000"/>
              </a:spcAft>
              <a:buFontTx/>
              <a:buChar char="••"/>
              <a:defRPr/>
            </a:pPr>
            <a:endParaRPr lang="en-US" sz="24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entury Gothic" pitchFamily="34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6106523" y="1781996"/>
            <a:ext cx="2713949" cy="1418407"/>
          </a:xfrm>
          <a:custGeom>
            <a:avLst/>
            <a:gdLst>
              <a:gd name="connsiteX0" fmla="*/ 0 w 2676821"/>
              <a:gd name="connsiteY0" fmla="*/ 173397 h 1733973"/>
              <a:gd name="connsiteX1" fmla="*/ 173397 w 2676821"/>
              <a:gd name="connsiteY1" fmla="*/ 0 h 1733973"/>
              <a:gd name="connsiteX2" fmla="*/ 2503424 w 2676821"/>
              <a:gd name="connsiteY2" fmla="*/ 0 h 1733973"/>
              <a:gd name="connsiteX3" fmla="*/ 2676821 w 2676821"/>
              <a:gd name="connsiteY3" fmla="*/ 173397 h 1733973"/>
              <a:gd name="connsiteX4" fmla="*/ 2676821 w 2676821"/>
              <a:gd name="connsiteY4" fmla="*/ 1560576 h 1733973"/>
              <a:gd name="connsiteX5" fmla="*/ 2503424 w 2676821"/>
              <a:gd name="connsiteY5" fmla="*/ 1733973 h 1733973"/>
              <a:gd name="connsiteX6" fmla="*/ 173397 w 2676821"/>
              <a:gd name="connsiteY6" fmla="*/ 1733973 h 1733973"/>
              <a:gd name="connsiteX7" fmla="*/ 0 w 2676821"/>
              <a:gd name="connsiteY7" fmla="*/ 1560576 h 1733973"/>
              <a:gd name="connsiteX8" fmla="*/ 0 w 2676821"/>
              <a:gd name="connsiteY8" fmla="*/ 173397 h 1733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6821" h="1733973">
                <a:moveTo>
                  <a:pt x="0" y="173397"/>
                </a:moveTo>
                <a:cubicBezTo>
                  <a:pt x="0" y="77632"/>
                  <a:pt x="77632" y="0"/>
                  <a:pt x="173397" y="0"/>
                </a:cubicBezTo>
                <a:lnTo>
                  <a:pt x="2503424" y="0"/>
                </a:lnTo>
                <a:cubicBezTo>
                  <a:pt x="2599189" y="0"/>
                  <a:pt x="2676821" y="77632"/>
                  <a:pt x="2676821" y="173397"/>
                </a:cubicBezTo>
                <a:lnTo>
                  <a:pt x="2676821" y="1560576"/>
                </a:lnTo>
                <a:cubicBezTo>
                  <a:pt x="2676821" y="1656341"/>
                  <a:pt x="2599189" y="1733973"/>
                  <a:pt x="2503424" y="1733973"/>
                </a:cubicBezTo>
                <a:lnTo>
                  <a:pt x="173397" y="1733973"/>
                </a:lnTo>
                <a:cubicBezTo>
                  <a:pt x="77632" y="1733973"/>
                  <a:pt x="0" y="1656341"/>
                  <a:pt x="0" y="1560576"/>
                </a:cubicBezTo>
                <a:lnTo>
                  <a:pt x="0" y="173397"/>
                </a:lnTo>
                <a:close/>
              </a:path>
            </a:pathLst>
          </a:custGeom>
          <a:ln w="3175"/>
        </p:spPr>
        <p:style>
          <a:lnRef idx="2">
            <a:schemeClr val="accent4">
              <a:hueOff val="3465231"/>
              <a:satOff val="-15989"/>
              <a:lumOff val="588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31636" tIns="228590" rIns="228590" bIns="662083" spcCol="1270"/>
          <a:lstStyle/>
          <a:p>
            <a:pPr marL="285750" lvl="1" indent="-285750" defTabSz="1733550">
              <a:lnSpc>
                <a:spcPct val="90000"/>
              </a:lnSpc>
              <a:spcAft>
                <a:spcPct val="15000"/>
              </a:spcAft>
              <a:buFontTx/>
              <a:buChar char="••"/>
              <a:defRPr/>
            </a:pPr>
            <a:endParaRPr lang="en-US" sz="24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entury Gothic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348117" y="953901"/>
            <a:ext cx="3543722" cy="3028013"/>
            <a:chOff x="1981200" y="1325562"/>
            <a:chExt cx="4438650" cy="4618038"/>
          </a:xfrm>
        </p:grpSpPr>
        <p:grpSp>
          <p:nvGrpSpPr>
            <p:cNvPr id="26" name="Group 25"/>
            <p:cNvGrpSpPr/>
            <p:nvPr/>
          </p:nvGrpSpPr>
          <p:grpSpPr>
            <a:xfrm>
              <a:off x="1981200" y="1325562"/>
              <a:ext cx="4438650" cy="4618038"/>
              <a:chOff x="1981200" y="1295400"/>
              <a:chExt cx="4438650" cy="4618038"/>
            </a:xfrm>
          </p:grpSpPr>
          <p:sp>
            <p:nvSpPr>
              <p:cNvPr id="28" name="Freeform 27"/>
              <p:cNvSpPr/>
              <p:nvPr/>
            </p:nvSpPr>
            <p:spPr>
              <a:xfrm>
                <a:off x="4408486" y="1295400"/>
                <a:ext cx="2011364" cy="2303463"/>
              </a:xfrm>
              <a:custGeom>
                <a:avLst/>
                <a:gdLst>
                  <a:gd name="connsiteX0" fmla="*/ 0 w 2346282"/>
                  <a:gd name="connsiteY0" fmla="*/ 2346282 h 2346282"/>
                  <a:gd name="connsiteX1" fmla="*/ 2346282 w 2346282"/>
                  <a:gd name="connsiteY1" fmla="*/ 0 h 2346282"/>
                  <a:gd name="connsiteX2" fmla="*/ 2346282 w 2346282"/>
                  <a:gd name="connsiteY2" fmla="*/ 2346282 h 2346282"/>
                  <a:gd name="connsiteX3" fmla="*/ 0 w 2346282"/>
                  <a:gd name="connsiteY3" fmla="*/ 2346282 h 234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6282" h="2346282">
                    <a:moveTo>
                      <a:pt x="0" y="0"/>
                    </a:moveTo>
                    <a:cubicBezTo>
                      <a:pt x="1295816" y="0"/>
                      <a:pt x="2346282" y="1050466"/>
                      <a:pt x="2346282" y="2346282"/>
                    </a:cubicBezTo>
                    <a:lnTo>
                      <a:pt x="0" y="23462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3465231"/>
                  <a:satOff val="-15989"/>
                  <a:lumOff val="588"/>
                  <a:alphaOff val="0"/>
                </a:schemeClr>
              </a:fillRef>
              <a:effectRef idx="0">
                <a:schemeClr val="accent4">
                  <a:hueOff val="3465231"/>
                  <a:satOff val="-15989"/>
                  <a:lumOff val="588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270256" tIns="957466" rIns="957466" bIns="270256" spcCol="1270" anchor="ctr"/>
              <a:lstStyle/>
              <a:p>
                <a:pPr algn="ctr" defTabSz="1689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sz="2800">
                  <a:solidFill>
                    <a:prstClr val="white"/>
                  </a:solidFill>
                  <a:latin typeface="Century Gothic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1981200" y="1295400"/>
                <a:ext cx="2352675" cy="2303463"/>
              </a:xfrm>
              <a:custGeom>
                <a:avLst/>
                <a:gdLst>
                  <a:gd name="connsiteX0" fmla="*/ 0 w 2346282"/>
                  <a:gd name="connsiteY0" fmla="*/ 2346282 h 2346282"/>
                  <a:gd name="connsiteX1" fmla="*/ 2346282 w 2346282"/>
                  <a:gd name="connsiteY1" fmla="*/ 0 h 2346282"/>
                  <a:gd name="connsiteX2" fmla="*/ 2346282 w 2346282"/>
                  <a:gd name="connsiteY2" fmla="*/ 2346282 h 2346282"/>
                  <a:gd name="connsiteX3" fmla="*/ 0 w 2346282"/>
                  <a:gd name="connsiteY3" fmla="*/ 2346282 h 234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6282" h="2346282">
                    <a:moveTo>
                      <a:pt x="0" y="2346282"/>
                    </a:moveTo>
                    <a:cubicBezTo>
                      <a:pt x="0" y="1050466"/>
                      <a:pt x="1050466" y="0"/>
                      <a:pt x="2346282" y="0"/>
                    </a:cubicBezTo>
                    <a:lnTo>
                      <a:pt x="2346282" y="2346282"/>
                    </a:lnTo>
                    <a:lnTo>
                      <a:pt x="0" y="2346282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957466" tIns="957466" rIns="270256" bIns="270256" spcCol="1270" anchor="ctr"/>
              <a:lstStyle/>
              <a:p>
                <a:pPr algn="ctr" defTabSz="1689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sz="2800">
                  <a:solidFill>
                    <a:prstClr val="white"/>
                  </a:solidFill>
                  <a:latin typeface="Century Gothic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4408486" y="3671888"/>
                <a:ext cx="2011363" cy="2241550"/>
              </a:xfrm>
              <a:custGeom>
                <a:avLst/>
                <a:gdLst>
                  <a:gd name="connsiteX0" fmla="*/ 0 w 2346282"/>
                  <a:gd name="connsiteY0" fmla="*/ 2346282 h 2346282"/>
                  <a:gd name="connsiteX1" fmla="*/ 2346282 w 2346282"/>
                  <a:gd name="connsiteY1" fmla="*/ 0 h 2346282"/>
                  <a:gd name="connsiteX2" fmla="*/ 2346282 w 2346282"/>
                  <a:gd name="connsiteY2" fmla="*/ 2346282 h 2346282"/>
                  <a:gd name="connsiteX3" fmla="*/ 0 w 2346282"/>
                  <a:gd name="connsiteY3" fmla="*/ 2346282 h 234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6282" h="2346282">
                    <a:moveTo>
                      <a:pt x="2346282" y="0"/>
                    </a:moveTo>
                    <a:cubicBezTo>
                      <a:pt x="2346282" y="1295816"/>
                      <a:pt x="1295816" y="2346282"/>
                      <a:pt x="0" y="2346282"/>
                    </a:cubicBezTo>
                    <a:lnTo>
                      <a:pt x="0" y="0"/>
                    </a:lnTo>
                    <a:lnTo>
                      <a:pt x="2346282" y="0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6930462"/>
                  <a:satOff val="-31979"/>
                  <a:lumOff val="1177"/>
                  <a:alphaOff val="0"/>
                </a:schemeClr>
              </a:fillRef>
              <a:effectRef idx="0">
                <a:schemeClr val="accent4">
                  <a:hueOff val="6930462"/>
                  <a:satOff val="-31979"/>
                  <a:lumOff val="1177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270256" tIns="270257" rIns="957467" bIns="957466" spcCol="1270" anchor="ctr"/>
              <a:lstStyle/>
              <a:p>
                <a:pPr algn="ctr" defTabSz="1689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sz="2800" dirty="0">
                  <a:solidFill>
                    <a:prstClr val="white"/>
                  </a:solidFill>
                  <a:latin typeface="Century Gothic" pitchFamily="34" charset="0"/>
                </a:endParaRPr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1981200" y="3671888"/>
                <a:ext cx="2352675" cy="2241550"/>
              </a:xfrm>
              <a:custGeom>
                <a:avLst/>
                <a:gdLst>
                  <a:gd name="connsiteX0" fmla="*/ 0 w 2346282"/>
                  <a:gd name="connsiteY0" fmla="*/ 2346282 h 2346282"/>
                  <a:gd name="connsiteX1" fmla="*/ 2346282 w 2346282"/>
                  <a:gd name="connsiteY1" fmla="*/ 0 h 2346282"/>
                  <a:gd name="connsiteX2" fmla="*/ 2346282 w 2346282"/>
                  <a:gd name="connsiteY2" fmla="*/ 2346282 h 2346282"/>
                  <a:gd name="connsiteX3" fmla="*/ 0 w 2346282"/>
                  <a:gd name="connsiteY3" fmla="*/ 2346282 h 234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6282" h="2346282">
                    <a:moveTo>
                      <a:pt x="2346282" y="2346282"/>
                    </a:moveTo>
                    <a:cubicBezTo>
                      <a:pt x="1050466" y="2346282"/>
                      <a:pt x="0" y="1295816"/>
                      <a:pt x="0" y="0"/>
                    </a:cubicBezTo>
                    <a:lnTo>
                      <a:pt x="2346282" y="0"/>
                    </a:lnTo>
                    <a:lnTo>
                      <a:pt x="2346282" y="234628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10395693"/>
                  <a:satOff val="-47968"/>
                  <a:lumOff val="1765"/>
                  <a:alphaOff val="0"/>
                </a:schemeClr>
              </a:fillRef>
              <a:effectRef idx="0">
                <a:schemeClr val="accent4">
                  <a:hueOff val="10395693"/>
                  <a:satOff val="-47968"/>
                  <a:lumOff val="1765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957466" tIns="270256" rIns="270257" bIns="957465" spcCol="1270" anchor="ctr"/>
              <a:lstStyle/>
              <a:p>
                <a:pPr algn="ctr" defTabSz="16891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sz="2800" dirty="0">
                  <a:solidFill>
                    <a:prstClr val="white"/>
                  </a:solidFill>
                  <a:latin typeface="Century Gothic" pitchFamily="34" charset="0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3514161" y="2629716"/>
                <a:ext cx="1869280" cy="216294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 sz="1200">
                  <a:solidFill>
                    <a:prstClr val="white"/>
                  </a:solidFill>
                  <a:latin typeface="Century Gothic" pitchFamily="34" charset="0"/>
                </a:endParaRPr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3544888" y="3459162"/>
              <a:ext cx="1891321" cy="47783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122">
                <a:spcBef>
                  <a:spcPct val="0"/>
                </a:spcBef>
                <a:defRPr/>
              </a:pPr>
              <a:r>
                <a:rPr lang="en-US" b="1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Standar</a:t>
              </a:r>
              <a:r>
                <a:rPr lang="en-US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</a:t>
              </a:r>
              <a:r>
                <a:rPr lang="en-US" b="1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Pendidikan</a:t>
              </a:r>
              <a:r>
                <a:rPr lang="en-US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Guru </a:t>
              </a:r>
            </a:p>
            <a:p>
              <a:pPr algn="ctr" defTabSz="914122">
                <a:spcBef>
                  <a:spcPct val="0"/>
                </a:spcBef>
                <a:defRPr/>
              </a:pPr>
              <a:r>
                <a:rPr lang="en-US" sz="900" b="1" i="1" dirty="0" err="1" smtClean="0">
                  <a:solidFill>
                    <a:srgbClr val="FF0000"/>
                  </a:solidFill>
                  <a:latin typeface="Cambria" panose="02040503050406030204" pitchFamily="18" charset="0"/>
                </a:rPr>
                <a:t>Terhitung</a:t>
              </a:r>
              <a:r>
                <a:rPr lang="en-US" sz="900" b="1" i="1" dirty="0" smtClean="0">
                  <a:solidFill>
                    <a:srgbClr val="FF0000"/>
                  </a:solidFill>
                  <a:latin typeface="Cambria" panose="02040503050406030204" pitchFamily="18" charset="0"/>
                </a:rPr>
                <a:t> </a:t>
              </a:r>
            </a:p>
            <a:p>
              <a:pPr algn="ctr" defTabSz="914122">
                <a:spcBef>
                  <a:spcPct val="0"/>
                </a:spcBef>
                <a:defRPr/>
              </a:pPr>
              <a:r>
                <a:rPr lang="en-US" sz="900" b="1" i="1" dirty="0" err="1" smtClean="0">
                  <a:solidFill>
                    <a:srgbClr val="FF0000"/>
                  </a:solidFill>
                  <a:latin typeface="Cambria" panose="02040503050406030204" pitchFamily="18" charset="0"/>
                </a:rPr>
                <a:t>sejak</a:t>
              </a:r>
              <a:r>
                <a:rPr lang="en-US" sz="900" b="1" i="1" dirty="0" smtClean="0">
                  <a:solidFill>
                    <a:srgbClr val="FF0000"/>
                  </a:solidFill>
                  <a:latin typeface="Cambria" panose="02040503050406030204" pitchFamily="18" charset="0"/>
                </a:rPr>
                <a:t> 30 </a:t>
              </a:r>
              <a:r>
                <a:rPr lang="en-US" sz="900" b="1" i="1" dirty="0" err="1" smtClean="0">
                  <a:solidFill>
                    <a:srgbClr val="FF0000"/>
                  </a:solidFill>
                  <a:latin typeface="Cambria" panose="02040503050406030204" pitchFamily="18" charset="0"/>
                </a:rPr>
                <a:t>Desember</a:t>
              </a:r>
              <a:r>
                <a:rPr lang="en-US" sz="900" b="1" i="1" dirty="0" smtClean="0">
                  <a:solidFill>
                    <a:srgbClr val="FF0000"/>
                  </a:solidFill>
                  <a:latin typeface="Cambria" panose="02040503050406030204" pitchFamily="18" charset="0"/>
                </a:rPr>
                <a:t> </a:t>
              </a:r>
            </a:p>
            <a:p>
              <a:pPr algn="ctr" defTabSz="914122">
                <a:spcBef>
                  <a:spcPct val="0"/>
                </a:spcBef>
                <a:defRPr/>
              </a:pPr>
              <a:r>
                <a:rPr lang="en-US" sz="900" b="1" i="1" dirty="0" smtClean="0">
                  <a:solidFill>
                    <a:srgbClr val="FF0000"/>
                  </a:solidFill>
                  <a:latin typeface="Cambria" panose="02040503050406030204" pitchFamily="18" charset="0"/>
                </a:rPr>
                <a:t>2005</a:t>
              </a:r>
              <a:endParaRPr lang="en-US" sz="1100" b="1" i="1" dirty="0">
                <a:solidFill>
                  <a:srgbClr val="FF0000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6" name="Rectangle 90"/>
          <p:cNvSpPr>
            <a:spLocks noChangeArrowheads="1"/>
          </p:cNvSpPr>
          <p:nvPr/>
        </p:nvSpPr>
        <p:spPr bwMode="auto">
          <a:xfrm>
            <a:off x="1691683" y="771550"/>
            <a:ext cx="301558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defTabSz="457200">
              <a:defRPr/>
            </a:pPr>
            <a:r>
              <a:rPr lang="en-US" sz="1400" b="1" dirty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Guru </a:t>
            </a:r>
            <a:r>
              <a:rPr lang="en-US" sz="1400" b="1" dirty="0" err="1">
                <a:solidFill>
                  <a:srgbClr val="FF0000"/>
                </a:solidFill>
                <a:latin typeface="Century Gothic" pitchFamily="34" charset="0"/>
                <a:cs typeface="Chalkboard"/>
              </a:rPr>
              <a:t>Profesional</a:t>
            </a:r>
            <a:endParaRPr lang="en-US" sz="1400" b="1" dirty="0">
              <a:solidFill>
                <a:srgbClr val="FF0000"/>
              </a:solidFill>
              <a:latin typeface="Century Gothic" pitchFamily="34" charset="0"/>
              <a:cs typeface="Chalkboard"/>
            </a:endParaRPr>
          </a:p>
          <a:p>
            <a:pPr algn="r" defTabSz="914122"/>
            <a:r>
              <a:rPr lang="en-US" sz="1400" dirty="0" smtClean="0">
                <a:solidFill>
                  <a:srgbClr val="17375E"/>
                </a:solidFill>
                <a:latin typeface="Arial Narrow" pitchFamily="34" charset="0"/>
              </a:rPr>
              <a:t>Guru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wajib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memiliki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latin typeface="Arial Narrow" pitchFamily="34" charset="0"/>
              </a:rPr>
              <a:t>kualifikasi</a:t>
            </a:r>
            <a:r>
              <a:rPr lang="en-US" sz="14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latin typeface="Arial Narrow" pitchFamily="34" charset="0"/>
              </a:rPr>
              <a:t>akademik</a:t>
            </a:r>
            <a:r>
              <a:rPr lang="en-US" sz="1400" b="1" dirty="0">
                <a:solidFill>
                  <a:srgbClr val="FF0000"/>
                </a:solidFill>
                <a:latin typeface="Arial Narrow" pitchFamily="34" charset="0"/>
              </a:rPr>
              <a:t>, </a:t>
            </a:r>
            <a:r>
              <a:rPr lang="en-US" sz="1400" b="1" dirty="0" err="1">
                <a:solidFill>
                  <a:srgbClr val="FF0000"/>
                </a:solidFill>
                <a:latin typeface="Arial Narrow" pitchFamily="34" charset="0"/>
              </a:rPr>
              <a:t>kompetensi</a:t>
            </a:r>
            <a:r>
              <a:rPr lang="en-US" sz="1400" b="1" dirty="0">
                <a:solidFill>
                  <a:srgbClr val="FF0000"/>
                </a:solidFill>
                <a:latin typeface="Arial Narrow" pitchFamily="34" charset="0"/>
              </a:rPr>
              <a:t>, </a:t>
            </a:r>
            <a:r>
              <a:rPr lang="en-US" sz="1400" b="1" dirty="0" err="1">
                <a:solidFill>
                  <a:srgbClr val="FF0000"/>
                </a:solidFill>
                <a:latin typeface="Arial Narrow" pitchFamily="34" charset="0"/>
              </a:rPr>
              <a:t>sertifikat</a:t>
            </a:r>
            <a:r>
              <a:rPr lang="en-US" sz="14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latin typeface="Arial Narrow" pitchFamily="34" charset="0"/>
              </a:rPr>
              <a:t>pendidik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,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sehat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jasmani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dan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rohani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,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serta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memiliki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kemampuan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untuk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mewujudkan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tujuan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pendidikan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nasional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. </a:t>
            </a:r>
            <a:endParaRPr lang="en-US" sz="1400" dirty="0" smtClean="0">
              <a:solidFill>
                <a:srgbClr val="17375E"/>
              </a:solidFill>
              <a:latin typeface="Arial Narrow" pitchFamily="34" charset="0"/>
            </a:endParaRPr>
          </a:p>
          <a:p>
            <a:pPr algn="r" defTabSz="914122"/>
            <a:r>
              <a:rPr lang="en-US" sz="1200" b="1" dirty="0" err="1" smtClean="0">
                <a:solidFill>
                  <a:srgbClr val="FF0000"/>
                </a:solidFill>
                <a:latin typeface="Arial Narrow" pitchFamily="34" charset="0"/>
              </a:rPr>
              <a:t>Pasal</a:t>
            </a:r>
            <a:r>
              <a:rPr lang="en-US" sz="1200" b="1" dirty="0" smtClean="0">
                <a:solidFill>
                  <a:srgbClr val="FF0000"/>
                </a:solidFill>
                <a:latin typeface="Arial Narrow" pitchFamily="34" charset="0"/>
              </a:rPr>
              <a:t> 8 UU14/2005 </a:t>
            </a:r>
            <a:r>
              <a:rPr lang="en-US" sz="1200" b="1" dirty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Guru &amp; </a:t>
            </a:r>
            <a:r>
              <a:rPr lang="en-US" sz="1200" b="1" dirty="0" err="1">
                <a:solidFill>
                  <a:srgbClr val="FF0000"/>
                </a:solidFill>
                <a:latin typeface="Century Gothic" pitchFamily="34" charset="0"/>
                <a:cs typeface="Chalkboard"/>
              </a:rPr>
              <a:t>Dosen</a:t>
            </a:r>
            <a:endParaRPr lang="en-US" sz="12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22" name="Rectangle 90"/>
          <p:cNvSpPr>
            <a:spLocks noChangeArrowheads="1"/>
          </p:cNvSpPr>
          <p:nvPr/>
        </p:nvSpPr>
        <p:spPr bwMode="auto">
          <a:xfrm>
            <a:off x="1828800" y="2686050"/>
            <a:ext cx="271990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defTabSz="457200">
              <a:defRPr/>
            </a:pPr>
            <a:r>
              <a:rPr lang="en-US" sz="1400" b="1" dirty="0" err="1">
                <a:solidFill>
                  <a:srgbClr val="FF0000"/>
                </a:solidFill>
                <a:latin typeface="Century Gothic" pitchFamily="34" charset="0"/>
                <a:cs typeface="Chalkboard"/>
              </a:rPr>
              <a:t>Kompetensi</a:t>
            </a:r>
            <a:endParaRPr lang="en-US" sz="1400" b="1" dirty="0">
              <a:solidFill>
                <a:srgbClr val="FF0000"/>
              </a:solidFill>
              <a:latin typeface="Century Gothic" pitchFamily="34" charset="0"/>
              <a:cs typeface="Chalkboard"/>
            </a:endParaRPr>
          </a:p>
          <a:p>
            <a:pPr algn="r" defTabSz="914122"/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Kompetensi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meliputi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kompetensi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pedagogik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,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kompetensi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kepribadian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,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kompetensi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sosial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,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dan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kompetensi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profesional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yang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diperoleh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melalui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pendidikan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profesi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endParaRPr lang="en-US" sz="1400" dirty="0" smtClean="0">
              <a:solidFill>
                <a:srgbClr val="17375E"/>
              </a:solidFill>
              <a:latin typeface="Arial Narrow" pitchFamily="34" charset="0"/>
            </a:endParaRPr>
          </a:p>
          <a:p>
            <a:pPr algn="r" defTabSz="457200">
              <a:defRPr/>
            </a:pPr>
            <a:r>
              <a:rPr lang="nn-NO" sz="1200" b="1" dirty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Pasal 10 </a:t>
            </a:r>
            <a:r>
              <a:rPr lang="nn-NO" sz="1200" b="1" dirty="0" smtClean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UU14/2005 </a:t>
            </a:r>
            <a:r>
              <a:rPr lang="en-US" sz="1200" b="1" dirty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Guru &amp; </a:t>
            </a:r>
            <a:r>
              <a:rPr lang="en-US" sz="1200" b="1" dirty="0" err="1">
                <a:solidFill>
                  <a:srgbClr val="FF0000"/>
                </a:solidFill>
                <a:latin typeface="Century Gothic" pitchFamily="34" charset="0"/>
                <a:cs typeface="Chalkboard"/>
              </a:rPr>
              <a:t>Dosen</a:t>
            </a:r>
            <a:endParaRPr lang="id-ID" sz="1200" b="1" dirty="0">
              <a:solidFill>
                <a:srgbClr val="FF0000"/>
              </a:solidFill>
              <a:latin typeface="Century Gothic" pitchFamily="34" charset="0"/>
              <a:cs typeface="Chalkboard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372680" y="571501"/>
            <a:ext cx="3009325" cy="112404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300" b="1" dirty="0" err="1" smtClean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Kualifikasi</a:t>
            </a:r>
            <a:r>
              <a:rPr lang="en-US" sz="1300" b="1" dirty="0" smtClean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 </a:t>
            </a:r>
            <a:r>
              <a:rPr lang="en-US" sz="1300" b="1" dirty="0" err="1" smtClean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Akademik</a:t>
            </a:r>
            <a:endParaRPr lang="en-US" sz="1300" b="1" dirty="0">
              <a:solidFill>
                <a:srgbClr val="FF0000"/>
              </a:solidFill>
              <a:latin typeface="Century Gothic" pitchFamily="34" charset="0"/>
              <a:cs typeface="Chalkboard"/>
            </a:endParaRPr>
          </a:p>
          <a:p>
            <a:r>
              <a:rPr lang="en-US" sz="1300" dirty="0" err="1" smtClean="0">
                <a:solidFill>
                  <a:srgbClr val="17375E"/>
                </a:solidFill>
                <a:latin typeface="Arial Narrow" pitchFamily="34" charset="0"/>
              </a:rPr>
              <a:t>Kualifikasi</a:t>
            </a:r>
            <a:r>
              <a:rPr lang="en-US" sz="1300" dirty="0" smtClean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akademik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diperoleh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melalui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pendidikan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tinggi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program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sarjana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atau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program diploma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empat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endParaRPr lang="en-US" sz="1300" dirty="0" smtClean="0">
              <a:solidFill>
                <a:srgbClr val="17375E"/>
              </a:solidFill>
              <a:latin typeface="Arial Narrow" pitchFamily="34" charset="0"/>
            </a:endParaRPr>
          </a:p>
          <a:p>
            <a:pPr>
              <a:defRPr/>
            </a:pPr>
            <a:r>
              <a:rPr lang="en-US" sz="1300" b="1" dirty="0" err="1" smtClean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Pasal</a:t>
            </a:r>
            <a:r>
              <a:rPr lang="en-US" sz="1300" b="1" dirty="0" smtClean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 9 UU14/2005 </a:t>
            </a:r>
            <a:r>
              <a:rPr lang="en-US" sz="1300" b="1" dirty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Guru &amp; </a:t>
            </a:r>
            <a:r>
              <a:rPr lang="en-US" sz="1300" b="1" dirty="0" err="1">
                <a:solidFill>
                  <a:srgbClr val="FF0000"/>
                </a:solidFill>
                <a:latin typeface="Century Gothic" pitchFamily="34" charset="0"/>
                <a:cs typeface="Chalkboard"/>
              </a:rPr>
              <a:t>Dosen</a:t>
            </a:r>
            <a:endParaRPr lang="en-US" sz="1300" b="1" dirty="0">
              <a:solidFill>
                <a:srgbClr val="FF0000"/>
              </a:solidFill>
              <a:latin typeface="Century Gothic" pitchFamily="34" charset="0"/>
              <a:cs typeface="Chalkboard"/>
            </a:endParaRPr>
          </a:p>
        </p:txBody>
      </p:sp>
      <p:sp>
        <p:nvSpPr>
          <p:cNvPr id="24" name="Text Box 47"/>
          <p:cNvSpPr txBox="1">
            <a:spLocks noChangeArrowheads="1"/>
          </p:cNvSpPr>
          <p:nvPr/>
        </p:nvSpPr>
        <p:spPr bwMode="auto">
          <a:xfrm>
            <a:off x="6102720" y="1828802"/>
            <a:ext cx="2717752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300" b="1" dirty="0" err="1">
                <a:solidFill>
                  <a:srgbClr val="FF0000"/>
                </a:solidFill>
                <a:latin typeface="Century Gothic" pitchFamily="34" charset="0"/>
                <a:cs typeface="Chalkboard"/>
              </a:rPr>
              <a:t>Hak</a:t>
            </a:r>
            <a:r>
              <a:rPr lang="en-US" sz="1300" b="1" dirty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 </a:t>
            </a:r>
            <a:r>
              <a:rPr lang="en-US" sz="1300" b="1" dirty="0" err="1">
                <a:solidFill>
                  <a:srgbClr val="FF0000"/>
                </a:solidFill>
                <a:latin typeface="Century Gothic" pitchFamily="34" charset="0"/>
                <a:cs typeface="Chalkboard"/>
              </a:rPr>
              <a:t>Pemilik</a:t>
            </a:r>
            <a:r>
              <a:rPr lang="en-US" sz="1300" b="1" dirty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 </a:t>
            </a:r>
            <a:r>
              <a:rPr lang="en-US" sz="1300" b="1" dirty="0" err="1">
                <a:solidFill>
                  <a:srgbClr val="FF0000"/>
                </a:solidFill>
                <a:latin typeface="Century Gothic" pitchFamily="34" charset="0"/>
                <a:cs typeface="Chalkboard"/>
              </a:rPr>
              <a:t>Sertifikat</a:t>
            </a:r>
            <a:endParaRPr lang="en-US" sz="1300" b="1" dirty="0">
              <a:solidFill>
                <a:srgbClr val="FF0000"/>
              </a:solidFill>
              <a:latin typeface="Century Gothic" pitchFamily="34" charset="0"/>
              <a:cs typeface="Chalkboard"/>
            </a:endParaRPr>
          </a:p>
          <a:p>
            <a:pPr defTabSz="914122"/>
            <a:r>
              <a:rPr lang="en-US" sz="1300" dirty="0" err="1" smtClean="0">
                <a:solidFill>
                  <a:srgbClr val="17375E"/>
                </a:solidFill>
                <a:latin typeface="Arial Narrow" pitchFamily="34" charset="0"/>
              </a:rPr>
              <a:t>Setiap</a:t>
            </a:r>
            <a:r>
              <a:rPr lang="en-US" sz="1300" dirty="0" smtClean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orang yang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telah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memperoleh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sertifikat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pendidik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memiliki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kesempatan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yang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sama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untuk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diangkat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menjadi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guru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pada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satuan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>
                <a:solidFill>
                  <a:srgbClr val="17375E"/>
                </a:solidFill>
                <a:latin typeface="Arial Narrow" pitchFamily="34" charset="0"/>
              </a:rPr>
              <a:t>pendidikan</a:t>
            </a:r>
            <a:r>
              <a:rPr lang="en-US" sz="13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300" dirty="0" err="1" smtClean="0">
                <a:solidFill>
                  <a:srgbClr val="17375E"/>
                </a:solidFill>
                <a:latin typeface="Arial Narrow" pitchFamily="34" charset="0"/>
              </a:rPr>
              <a:t>tertentu</a:t>
            </a:r>
            <a:endParaRPr lang="en-US" sz="1300" dirty="0" smtClean="0">
              <a:solidFill>
                <a:srgbClr val="17375E"/>
              </a:solidFill>
              <a:latin typeface="Arial Narrow" pitchFamily="34" charset="0"/>
            </a:endParaRPr>
          </a:p>
          <a:p>
            <a:pPr defTabSz="914122"/>
            <a:r>
              <a:rPr lang="en-US" sz="1200" b="1" dirty="0" err="1">
                <a:solidFill>
                  <a:srgbClr val="FF0000"/>
                </a:solidFill>
                <a:latin typeface="Century Gothic" pitchFamily="34" charset="0"/>
                <a:cs typeface="Chalkboard"/>
              </a:rPr>
              <a:t>Pasal</a:t>
            </a:r>
            <a:r>
              <a:rPr lang="en-US" sz="1200" b="1" dirty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 12 UU14/2005 Guru &amp; </a:t>
            </a:r>
            <a:r>
              <a:rPr lang="en-US" sz="1200" b="1" dirty="0" err="1">
                <a:solidFill>
                  <a:srgbClr val="FF0000"/>
                </a:solidFill>
                <a:latin typeface="Century Gothic" pitchFamily="34" charset="0"/>
                <a:cs typeface="Chalkboard"/>
              </a:rPr>
              <a:t>Dosen</a:t>
            </a:r>
            <a:endParaRPr lang="en-US" sz="1200" b="1" dirty="0">
              <a:solidFill>
                <a:srgbClr val="FF0000"/>
              </a:solidFill>
              <a:latin typeface="Century Gothic" pitchFamily="34" charset="0"/>
              <a:cs typeface="Chalkboard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326840" y="3435846"/>
            <a:ext cx="3205600" cy="135521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300" b="1" dirty="0" err="1">
                <a:solidFill>
                  <a:srgbClr val="FF0000"/>
                </a:solidFill>
                <a:latin typeface="Century Gothic" pitchFamily="34" charset="0"/>
                <a:cs typeface="Chalkboard"/>
              </a:rPr>
              <a:t>Pendidikan</a:t>
            </a:r>
            <a:r>
              <a:rPr lang="en-US" sz="1300" b="1" dirty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 </a:t>
            </a:r>
            <a:r>
              <a:rPr lang="en-US" sz="1300" b="1" dirty="0" err="1">
                <a:solidFill>
                  <a:srgbClr val="FF0000"/>
                </a:solidFill>
                <a:latin typeface="Century Gothic" pitchFamily="34" charset="0"/>
                <a:cs typeface="Chalkboard"/>
              </a:rPr>
              <a:t>Profesi</a:t>
            </a:r>
            <a:endParaRPr lang="en-US" sz="1300" b="1" dirty="0">
              <a:solidFill>
                <a:srgbClr val="FF0000"/>
              </a:solidFill>
              <a:latin typeface="Century Gothic" pitchFamily="34" charset="0"/>
              <a:cs typeface="Chalkboard"/>
            </a:endParaRPr>
          </a:p>
          <a:p>
            <a:r>
              <a:rPr lang="id-ID" sz="1300" dirty="0" smtClean="0">
                <a:solidFill>
                  <a:srgbClr val="17375E"/>
                </a:solidFill>
                <a:latin typeface="Arial Narrow" pitchFamily="34" charset="0"/>
              </a:rPr>
              <a:t>Pendidikan </a:t>
            </a:r>
            <a:r>
              <a:rPr lang="id-ID" sz="1300" dirty="0">
                <a:solidFill>
                  <a:srgbClr val="17375E"/>
                </a:solidFill>
                <a:latin typeface="Arial Narrow" pitchFamily="34" charset="0"/>
              </a:rPr>
              <a:t>profesi merupakan pendidikan tinggi setelah program sarjana yang mempersiapkan peserta didik untuk memiliki pekerjaan dengan persyaratan keahlian khusus.</a:t>
            </a:r>
            <a:endParaRPr lang="en-US" sz="1300" dirty="0">
              <a:solidFill>
                <a:srgbClr val="17375E"/>
              </a:solidFill>
              <a:latin typeface="Arial Narrow" pitchFamily="34" charset="0"/>
            </a:endParaRPr>
          </a:p>
          <a:p>
            <a:pPr>
              <a:defRPr/>
            </a:pPr>
            <a:r>
              <a:rPr lang="en-US" sz="1300" b="1" dirty="0" err="1">
                <a:solidFill>
                  <a:srgbClr val="FF0000"/>
                </a:solidFill>
                <a:latin typeface="Century Gothic" pitchFamily="34" charset="0"/>
                <a:cs typeface="Chalkboard"/>
              </a:rPr>
              <a:t>Penjelasan</a:t>
            </a:r>
            <a:r>
              <a:rPr lang="en-US" sz="1300" b="1" dirty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 </a:t>
            </a:r>
            <a:r>
              <a:rPr lang="en-US" sz="1300" b="1" dirty="0" err="1">
                <a:solidFill>
                  <a:srgbClr val="FF0000"/>
                </a:solidFill>
                <a:latin typeface="Century Gothic" pitchFamily="34" charset="0"/>
                <a:cs typeface="Chalkboard"/>
              </a:rPr>
              <a:t>Pasal</a:t>
            </a:r>
            <a:r>
              <a:rPr lang="en-US" sz="1300" b="1" dirty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 15 </a:t>
            </a:r>
            <a:r>
              <a:rPr lang="en-US" sz="1300" b="1" dirty="0" smtClean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UU20/2003 </a:t>
            </a:r>
            <a:r>
              <a:rPr lang="en-US" sz="1300" b="1" dirty="0" err="1" smtClean="0">
                <a:solidFill>
                  <a:srgbClr val="FF0000"/>
                </a:solidFill>
                <a:latin typeface="Century Gothic" pitchFamily="34" charset="0"/>
                <a:cs typeface="Chalkboard"/>
              </a:rPr>
              <a:t>Sisdiknas</a:t>
            </a:r>
            <a:endParaRPr lang="en-US" sz="1300" b="1" dirty="0">
              <a:solidFill>
                <a:srgbClr val="FF0000"/>
              </a:solidFill>
              <a:latin typeface="Century Gothic" pitchFamily="34" charset="0"/>
              <a:cs typeface="Chalkboard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28600" y="88780"/>
            <a:ext cx="891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122">
              <a:spcBef>
                <a:spcPct val="0"/>
              </a:spcBef>
              <a:defRPr/>
            </a:pPr>
            <a:r>
              <a:rPr lang="en-US" sz="28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Syarat</a:t>
            </a:r>
            <a:r>
              <a:rPr lang="en-US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Menjadi</a:t>
            </a:r>
            <a:r>
              <a:rPr lang="en-US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Guru di Indonesia</a:t>
            </a:r>
            <a:endParaRPr lang="id-ID" sz="2800" b="1" baseline="-25000" dirty="0">
              <a:solidFill>
                <a:prstClr val="black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97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11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28600" y="88780"/>
            <a:ext cx="891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122">
              <a:spcBef>
                <a:spcPct val="0"/>
              </a:spcBef>
              <a:defRPr/>
            </a:pPr>
            <a:r>
              <a:rPr lang="en-US" sz="28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Syarat</a:t>
            </a:r>
            <a:r>
              <a:rPr lang="en-US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Menjadi</a:t>
            </a:r>
            <a:r>
              <a:rPr lang="en-US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Guru di Indonesia</a:t>
            </a:r>
            <a:endParaRPr lang="id-ID" sz="2800" b="1" baseline="-25000" dirty="0">
              <a:solidFill>
                <a:prstClr val="black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33" name="Diagram 32"/>
          <p:cNvGraphicFramePr/>
          <p:nvPr>
            <p:extLst>
              <p:ext uri="{D42A27DB-BD31-4B8C-83A1-F6EECF244321}">
                <p14:modId xmlns:p14="http://schemas.microsoft.com/office/powerpoint/2010/main" val="2574460817"/>
              </p:ext>
            </p:extLst>
          </p:nvPr>
        </p:nvGraphicFramePr>
        <p:xfrm>
          <a:off x="2037448" y="1761667"/>
          <a:ext cx="6725552" cy="1887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" name="Rounded Rectangle 33">
            <a:hlinkClick r:id="rId7" action="ppaction://hlinkpres?slideindex=1&amp;slidetitle="/>
          </p:cNvPr>
          <p:cNvSpPr/>
          <p:nvPr/>
        </p:nvSpPr>
        <p:spPr>
          <a:xfrm>
            <a:off x="1603886" y="2000250"/>
            <a:ext cx="1977515" cy="82009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 defTabSz="914122"/>
            <a:r>
              <a:rPr lang="en-US" sz="1400" dirty="0" err="1" smtClean="0">
                <a:solidFill>
                  <a:srgbClr val="17375E"/>
                </a:solidFill>
                <a:latin typeface="Arial Narrow" pitchFamily="34" charset="0"/>
              </a:rPr>
              <a:t>Pemerintah</a:t>
            </a:r>
            <a:r>
              <a:rPr lang="en-US" sz="1400" dirty="0" smtClean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dan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pemerintah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daerah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wajib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menyediakan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anggaran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untuk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peningkatan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kualifikasi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akademik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dan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sertifikasi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pendidik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latin typeface="Arial Narrow" pitchFamily="34" charset="0"/>
              </a:rPr>
              <a:t>bagi</a:t>
            </a:r>
            <a:r>
              <a:rPr lang="en-US" sz="1400" b="1" dirty="0">
                <a:solidFill>
                  <a:srgbClr val="FF0000"/>
                </a:solidFill>
                <a:latin typeface="Arial Narrow" pitchFamily="34" charset="0"/>
              </a:rPr>
              <a:t> guru </a:t>
            </a:r>
            <a:r>
              <a:rPr lang="en-US" sz="1400" b="1" dirty="0" err="1">
                <a:solidFill>
                  <a:srgbClr val="FF0000"/>
                </a:solidFill>
                <a:latin typeface="Arial Narrow" pitchFamily="34" charset="0"/>
              </a:rPr>
              <a:t>dalam</a:t>
            </a:r>
            <a:r>
              <a:rPr lang="en-US" sz="14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latin typeface="Arial Narrow" pitchFamily="34" charset="0"/>
              </a:rPr>
              <a:t>jabatan</a:t>
            </a:r>
            <a:r>
              <a:rPr lang="en-US" sz="14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yang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diangkat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oleh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satuan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pendidikan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yang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diselenggarakan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oleh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Pemerintah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,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pemerintah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daerah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,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dan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srgbClr val="17375E"/>
                </a:solidFill>
                <a:latin typeface="Arial Narrow" pitchFamily="34" charset="0"/>
              </a:rPr>
              <a:t>masyarakat</a:t>
            </a:r>
            <a:r>
              <a:rPr lang="en-US" sz="1400" dirty="0">
                <a:solidFill>
                  <a:srgbClr val="17375E"/>
                </a:solidFill>
                <a:latin typeface="Arial Narrow" pitchFamily="34" charset="0"/>
              </a:rPr>
              <a:t>. </a:t>
            </a:r>
          </a:p>
        </p:txBody>
      </p:sp>
      <p:sp>
        <p:nvSpPr>
          <p:cNvPr id="35" name="Rounded Rectangle 34">
            <a:hlinkClick r:id="rId7" action="ppaction://hlinkpres?slideindex=1&amp;slidetitle="/>
          </p:cNvPr>
          <p:cNvSpPr/>
          <p:nvPr/>
        </p:nvSpPr>
        <p:spPr>
          <a:xfrm>
            <a:off x="6660232" y="2208852"/>
            <a:ext cx="2286000" cy="82009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65113" indent="-265113" defTabSz="914122"/>
            <a:r>
              <a:rPr lang="en-US" sz="1400" dirty="0" smtClean="0">
                <a:solidFill>
                  <a:prstClr val="black"/>
                </a:solidFill>
                <a:latin typeface="Arial Narrow" pitchFamily="34" charset="0"/>
              </a:rPr>
              <a:t>(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1)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Pemerintah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mulai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melaksanakan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program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sertifikasi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pendidik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paling lama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dalam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waktu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12 (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dua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belas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)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bulan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terhitung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sejak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berlakunya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Undang-Undang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ini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. </a:t>
            </a:r>
          </a:p>
          <a:p>
            <a:pPr marL="265113" indent="-265113" defTabSz="914122"/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(2) Guru yang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belum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memiliki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latin typeface="Arial Narrow" pitchFamily="34" charset="0"/>
              </a:rPr>
              <a:t>kualifikasi</a:t>
            </a:r>
            <a:r>
              <a:rPr lang="en-US" sz="14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latin typeface="Arial Narrow" pitchFamily="34" charset="0"/>
              </a:rPr>
              <a:t>akademik</a:t>
            </a:r>
            <a:r>
              <a:rPr lang="en-US" sz="14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dan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latin typeface="Arial Narrow" pitchFamily="34" charset="0"/>
              </a:rPr>
              <a:t>sertifikat</a:t>
            </a:r>
            <a:r>
              <a:rPr lang="en-US" sz="14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latin typeface="Arial Narrow" pitchFamily="34" charset="0"/>
              </a:rPr>
              <a:t>pendidik</a:t>
            </a:r>
            <a:r>
              <a:rPr lang="en-US" sz="14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sebagaimana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dimaksud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pada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Undang-Undang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ini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wajib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memenuhi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kualifikasi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akademik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dan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sertifikat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pendidik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paling lama 10 (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sepuluh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)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tahun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sejak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berlakunya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Undang-Undang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Arial Narrow" pitchFamily="34" charset="0"/>
              </a:rPr>
              <a:t>ini</a:t>
            </a:r>
            <a:r>
              <a:rPr lang="en-US" sz="1400" dirty="0">
                <a:solidFill>
                  <a:prstClr val="black"/>
                </a:solidFill>
                <a:latin typeface="Arial Narrow" pitchFamily="34" charset="0"/>
              </a:rPr>
              <a:t>.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56176" y="1105200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56174" y="1430087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6174" y="21339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67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683788" y="195487"/>
            <a:ext cx="887059" cy="1684928"/>
          </a:xfrm>
          <a:prstGeom prst="rect">
            <a:avLst/>
          </a:prstGeom>
          <a:noFill/>
        </p:spPr>
        <p:txBody>
          <a:bodyPr wrap="none" lIns="68559" tIns="34280" rIns="68559" bIns="34280" rtlCol="0">
            <a:spAutoFit/>
          </a:bodyPr>
          <a:lstStyle/>
          <a:p>
            <a:pPr algn="r"/>
            <a:r>
              <a:rPr lang="en-US" sz="10499" b="1" dirty="0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3</a:t>
            </a:r>
            <a:endParaRPr lang="id-ID" sz="10499" b="1" dirty="0">
              <a:solidFill>
                <a:schemeClr val="bg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18610" y="2031692"/>
            <a:ext cx="1888969" cy="484744"/>
          </a:xfrm>
          <a:prstGeom prst="rect">
            <a:avLst/>
          </a:prstGeom>
          <a:noFill/>
        </p:spPr>
        <p:txBody>
          <a:bodyPr wrap="none" lIns="68575" tIns="34288" rIns="68575" bIns="34288" rtlCol="0">
            <a:spAutoFit/>
          </a:bodyPr>
          <a:lstStyle/>
          <a:p>
            <a:pPr algn="r"/>
            <a:r>
              <a:rPr lang="en-US" sz="2700" b="1" dirty="0" err="1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Potret</a:t>
            </a:r>
            <a:r>
              <a:rPr lang="en-US" sz="2700" b="1" dirty="0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 Kita</a:t>
            </a:r>
            <a:endParaRPr lang="en-US" sz="2700" b="1" dirty="0">
              <a:solidFill>
                <a:schemeClr val="bg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4391262"/>
            <a:ext cx="8267328" cy="700777"/>
          </a:xfrm>
          <a:prstGeom prst="rect">
            <a:avLst/>
          </a:prstGeom>
          <a:solidFill>
            <a:schemeClr val="bg1"/>
          </a:solidFill>
        </p:spPr>
        <p:txBody>
          <a:bodyPr wrap="square" lIns="84400" tIns="42200" rIns="84400" bIns="42200" rtlCol="0">
            <a:spAutoFit/>
          </a:bodyPr>
          <a:lstStyle/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Direktorat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Jenderal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Guru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dan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Tenaga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Kependidikan</a:t>
            </a:r>
            <a:endParaRPr lang="es-ES" sz="2000" b="1" dirty="0" smtClean="0">
              <a:solidFill>
                <a:prstClr val="black"/>
              </a:solidFill>
              <a:latin typeface="Century Gothic"/>
              <a:cs typeface="Century Gothic"/>
            </a:endParaRPr>
          </a:p>
          <a:p>
            <a:pPr algn="ctr" defTabSz="914122"/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Bandung, 2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Mei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2016</a:t>
            </a:r>
            <a:endParaRPr lang="sv-SE" sz="2000" b="1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4371959"/>
            <a:ext cx="8915400" cy="700777"/>
          </a:xfrm>
          <a:prstGeom prst="rect">
            <a:avLst/>
          </a:prstGeom>
          <a:solidFill>
            <a:schemeClr val="bg1"/>
          </a:solidFill>
        </p:spPr>
        <p:txBody>
          <a:bodyPr wrap="square" lIns="84400" tIns="42200" rIns="84400" bIns="42200" rtlCol="0">
            <a:spAutoFit/>
          </a:bodyPr>
          <a:lstStyle/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Direktorat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Jenderal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Guru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dan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Tenaga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Kependidikan</a:t>
            </a:r>
            <a:endParaRPr lang="es-ES" sz="2000" b="1" dirty="0" smtClean="0">
              <a:solidFill>
                <a:prstClr val="black"/>
              </a:solidFill>
              <a:latin typeface="Century Gothic"/>
              <a:cs typeface="Century Gothic"/>
            </a:endParaRPr>
          </a:p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Jogja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18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Mei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2016</a:t>
            </a:r>
            <a:endParaRPr lang="sv-SE" sz="2000" b="1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706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979715" y="267494"/>
            <a:ext cx="6840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err="1" smtClean="0">
                <a:latin typeface="Avenir Next" charset="0"/>
                <a:ea typeface="Avenir Next" charset="0"/>
                <a:cs typeface="Avenir Next" charset="0"/>
              </a:rPr>
              <a:t>Pertumbuhan</a:t>
            </a:r>
            <a:r>
              <a:rPr lang="id-ID" sz="1800" b="1" dirty="0" smtClean="0">
                <a:latin typeface="Avenir Next" charset="0"/>
                <a:ea typeface="Avenir Next" charset="0"/>
                <a:cs typeface="Avenir Next" charset="0"/>
              </a:rPr>
              <a:t> Guru Honorer</a:t>
            </a:r>
            <a:endParaRPr lang="id-ID" sz="1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13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79712" y="648029"/>
            <a:ext cx="6624736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300"/>
              </a:spcAft>
              <a:buFont typeface="Wingdings" charset="2"/>
              <a:buChar char="§"/>
            </a:pP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Pertumbuhan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 guru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honorer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jauh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lebih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pesat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dibanding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pertumbuhan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siswa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dan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tidak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menggambarkan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peningkatan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kebutuhan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karena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perubahan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jumlah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siswa</a:t>
            </a:r>
            <a:r>
              <a:rPr lang="en-US" sz="1000" dirty="0" smtClean="0">
                <a:latin typeface="Avenir Next" charset="0"/>
                <a:ea typeface="Avenir Next" charset="0"/>
                <a:cs typeface="Avenir Next" charset="0"/>
              </a:rPr>
              <a:t>.</a:t>
            </a:r>
          </a:p>
          <a:p>
            <a:pPr marL="171450" indent="-171450">
              <a:spcAft>
                <a:spcPts val="300"/>
              </a:spcAft>
              <a:buFont typeface="Wingdings" charset="2"/>
              <a:buChar char="§"/>
            </a:pPr>
            <a:r>
              <a:rPr lang="id-ID" sz="1000" dirty="0" smtClean="0">
                <a:latin typeface="Avenir Next" charset="0"/>
                <a:ea typeface="Avenir Next" charset="0"/>
                <a:cs typeface="Avenir Next" charset="0"/>
              </a:rPr>
              <a:t>Jika dibandingkan dengan tahun 1999/2000 ketika desentralisasi mulai dilaksanakan, jumlah guru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honorer</a:t>
            </a:r>
            <a:r>
              <a:rPr lang="id-ID" sz="1000" dirty="0" smtClean="0">
                <a:latin typeface="Avenir Next" charset="0"/>
                <a:ea typeface="Avenir Next" charset="0"/>
                <a:cs typeface="Avenir Next" charset="0"/>
              </a:rPr>
              <a:t> meningkat hampir 10x lipat dari 84,6 ribu menjadi 812,1 ribu. </a:t>
            </a:r>
            <a:r>
              <a:rPr lang="id-ID" sz="1000" b="1" dirty="0" smtClean="0">
                <a:latin typeface="Avenir Next" charset="0"/>
                <a:ea typeface="Avenir Next" charset="0"/>
                <a:cs typeface="Avenir Next" charset="0"/>
              </a:rPr>
              <a:t>tidak</a:t>
            </a:r>
            <a:r>
              <a:rPr lang="id-ID" sz="1000" dirty="0" smtClean="0">
                <a:latin typeface="Avenir Next" charset="0"/>
                <a:ea typeface="Avenir Next" charset="0"/>
                <a:cs typeface="Avenir Next" charset="0"/>
              </a:rPr>
              <a:t> termasuk guru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honorer</a:t>
            </a:r>
            <a:r>
              <a:rPr lang="id-ID" sz="1000" dirty="0" smtClean="0">
                <a:latin typeface="Avenir Next" charset="0"/>
                <a:ea typeface="Avenir Next" charset="0"/>
                <a:cs typeface="Avenir Next" charset="0"/>
              </a:rPr>
              <a:t> yang telah diangkat menjadi PNS dan dan </a:t>
            </a:r>
            <a:r>
              <a:rPr lang="id-ID" sz="1000" b="1" dirty="0" smtClean="0">
                <a:latin typeface="Avenir Next" charset="0"/>
                <a:ea typeface="Avenir Next" charset="0"/>
                <a:cs typeface="Avenir Next" charset="0"/>
              </a:rPr>
              <a:t>tidak</a:t>
            </a:r>
            <a:r>
              <a:rPr lang="id-ID" sz="1000" dirty="0" smtClean="0">
                <a:latin typeface="Avenir Next" charset="0"/>
                <a:ea typeface="Avenir Next" charset="0"/>
                <a:cs typeface="Avenir Next" charset="0"/>
              </a:rPr>
              <a:t> termasuk guru </a:t>
            </a:r>
            <a:r>
              <a:rPr lang="en-US" sz="1000" dirty="0" err="1" smtClean="0">
                <a:latin typeface="Avenir Next" charset="0"/>
                <a:ea typeface="Avenir Next" charset="0"/>
                <a:cs typeface="Avenir Next" charset="0"/>
              </a:rPr>
              <a:t>honorer</a:t>
            </a:r>
            <a:r>
              <a:rPr lang="id-ID" sz="1000" dirty="0" smtClean="0">
                <a:latin typeface="Avenir Next" charset="0"/>
                <a:ea typeface="Avenir Next" charset="0"/>
                <a:cs typeface="Avenir Next" charset="0"/>
              </a:rPr>
              <a:t> di madrasah. Bila termasuk guru honorer yang telah diangkat menjadi PNS maka jumlahnya adalah 1 juta.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015070" y="1777951"/>
            <a:ext cx="3736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 smtClean="0">
                <a:latin typeface="Avenir Next" charset="0"/>
                <a:ea typeface="Avenir Next" charset="0"/>
                <a:cs typeface="Avenir Next" charset="0"/>
              </a:rPr>
              <a:t>Pertumbuhan Guru PNS – Guru Honorer – Siswa</a:t>
            </a:r>
            <a:endParaRPr lang="id-ID" sz="12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961821" y="2229763"/>
            <a:ext cx="19609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dirty="0" smtClean="0">
                <a:latin typeface="Avenir Next" charset="0"/>
                <a:ea typeface="Avenir Next" charset="0"/>
                <a:cs typeface="Avenir Next" charset="0"/>
              </a:rPr>
              <a:t>Guru honorer di sekolah negeri. Angka total sebenarnya adalah 1 juta guru honorer, namun sekitar 200 ribu guru honorer telah diangkat oleh pemerintah menjadi PNS.</a:t>
            </a:r>
            <a:endParaRPr lang="id-ID" sz="1000" b="1" dirty="0">
              <a:solidFill>
                <a:schemeClr val="accent2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827464" y="2166663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b="1" dirty="0" smtClean="0">
                <a:solidFill>
                  <a:srgbClr val="FFC000"/>
                </a:solidFill>
                <a:latin typeface="Avenir Next" charset="0"/>
                <a:ea typeface="Avenir Next" charset="0"/>
                <a:cs typeface="Avenir Next" charset="0"/>
              </a:rPr>
              <a:t>*</a:t>
            </a:r>
            <a:endParaRPr lang="id-ID" sz="1600" b="1" dirty="0">
              <a:solidFill>
                <a:srgbClr val="FFC000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348218" y="2095464"/>
            <a:ext cx="907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 smtClean="0">
                <a:latin typeface="Avenir Next" charset="0"/>
                <a:ea typeface="Avenir Next" charset="0"/>
                <a:cs typeface="Avenir Next" charset="0"/>
              </a:rPr>
              <a:t>2014/2015</a:t>
            </a:r>
            <a:endParaRPr lang="id-ID" sz="12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306572" y="2095464"/>
            <a:ext cx="11769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 smtClean="0">
                <a:latin typeface="Avenir Next" charset="0"/>
                <a:ea typeface="Avenir Next" charset="0"/>
                <a:cs typeface="Avenir Next" charset="0"/>
              </a:rPr>
              <a:t>Pertumbuhan</a:t>
            </a:r>
            <a:endParaRPr lang="id-ID" sz="12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196090" y="2095464"/>
            <a:ext cx="907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 smtClean="0">
                <a:latin typeface="Avenir Next" charset="0"/>
                <a:ea typeface="Avenir Next" charset="0"/>
                <a:cs typeface="Avenir Next" charset="0"/>
              </a:rPr>
              <a:t>1999/2000</a:t>
            </a:r>
            <a:endParaRPr lang="id-ID" sz="12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4103715" y="2564142"/>
            <a:ext cx="182731" cy="4182"/>
          </a:xfrm>
          <a:prstGeom prst="straightConnector1">
            <a:avLst/>
          </a:prstGeom>
          <a:ln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916749" y="2443134"/>
            <a:ext cx="885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 smtClean="0">
                <a:latin typeface="Avenir Next" charset="0"/>
                <a:ea typeface="Avenir Next" charset="0"/>
                <a:cs typeface="Avenir Next" charset="0"/>
              </a:rPr>
              <a:t>Guru PNS</a:t>
            </a:r>
            <a:endParaRPr lang="id-ID" sz="12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237768" y="2427745"/>
            <a:ext cx="8659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 smtClean="0">
                <a:latin typeface="Avenir Next" charset="0"/>
                <a:ea typeface="Avenir Next" charset="0"/>
                <a:cs typeface="Avenir Next" charset="0"/>
              </a:rPr>
              <a:t>1.417.317</a:t>
            </a:r>
            <a:endParaRPr lang="id-ID" sz="12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389896" y="2427745"/>
            <a:ext cx="8659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 smtClean="0">
                <a:latin typeface="Avenir Next" charset="0"/>
                <a:ea typeface="Avenir Next" charset="0"/>
                <a:cs typeface="Avenir Next" charset="0"/>
              </a:rPr>
              <a:t>1.747.451</a:t>
            </a:r>
            <a:endParaRPr lang="id-ID" sz="12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698438" y="2427745"/>
            <a:ext cx="490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 smtClean="0">
                <a:latin typeface="Avenir Next" charset="0"/>
                <a:ea typeface="Avenir Next" charset="0"/>
                <a:cs typeface="Avenir Next" charset="0"/>
              </a:rPr>
              <a:t>23%</a:t>
            </a:r>
            <a:endParaRPr lang="id-ID" sz="12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02384" y="2731166"/>
            <a:ext cx="1194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 smtClean="0">
                <a:latin typeface="Avenir Next" charset="0"/>
                <a:ea typeface="Avenir Next" charset="0"/>
                <a:cs typeface="Avenir Next" charset="0"/>
              </a:rPr>
              <a:t>Guru Honorer</a:t>
            </a:r>
            <a:endParaRPr lang="id-ID" sz="12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450973" y="2715777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 smtClean="0">
                <a:latin typeface="Avenir Next" charset="0"/>
                <a:ea typeface="Avenir Next" charset="0"/>
                <a:cs typeface="Avenir Next" charset="0"/>
              </a:rPr>
              <a:t>84.600</a:t>
            </a:r>
            <a:endParaRPr lang="id-ID" sz="12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518157" y="2715777"/>
            <a:ext cx="737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 smtClean="0">
                <a:latin typeface="Avenir Next" charset="0"/>
                <a:ea typeface="Avenir Next" charset="0"/>
                <a:cs typeface="Avenir Next" charset="0"/>
              </a:rPr>
              <a:t>812.064</a:t>
            </a:r>
            <a:endParaRPr lang="id-ID" sz="12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613478" y="2715777"/>
            <a:ext cx="575799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id-ID" sz="1200" b="1" dirty="0" smtClean="0">
                <a:latin typeface="Avenir Next" charset="0"/>
                <a:ea typeface="Avenir Next" charset="0"/>
                <a:cs typeface="Avenir Next" charset="0"/>
              </a:rPr>
              <a:t>860%</a:t>
            </a:r>
            <a:endParaRPr lang="id-ID" sz="12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4103715" y="2852174"/>
            <a:ext cx="182731" cy="4182"/>
          </a:xfrm>
          <a:prstGeom prst="straightConnector1">
            <a:avLst/>
          </a:prstGeom>
          <a:ln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1916299" y="3019198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 smtClean="0">
                <a:latin typeface="Avenir Next" charset="0"/>
                <a:ea typeface="Avenir Next" charset="0"/>
                <a:cs typeface="Avenir Next" charset="0"/>
              </a:rPr>
              <a:t>Siswa</a:t>
            </a:r>
            <a:endParaRPr lang="id-ID" sz="12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157304" y="3003809"/>
            <a:ext cx="950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 smtClean="0">
                <a:latin typeface="Avenir Next" charset="0"/>
                <a:ea typeface="Avenir Next" charset="0"/>
                <a:cs typeface="Avenir Next" charset="0"/>
              </a:rPr>
              <a:t>37.993.854</a:t>
            </a:r>
            <a:endParaRPr lang="id-ID" sz="12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304941" y="3003809"/>
            <a:ext cx="950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 smtClean="0">
                <a:latin typeface="Avenir Next" charset="0"/>
                <a:ea typeface="Avenir Next" charset="0"/>
                <a:cs typeface="Avenir Next" charset="0"/>
              </a:rPr>
              <a:t>44.506.605</a:t>
            </a:r>
            <a:endParaRPr lang="id-ID" sz="12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698438" y="3003809"/>
            <a:ext cx="490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 smtClean="0">
                <a:latin typeface="Avenir Next" charset="0"/>
                <a:ea typeface="Avenir Next" charset="0"/>
                <a:cs typeface="Avenir Next" charset="0"/>
              </a:rPr>
              <a:t>17%</a:t>
            </a:r>
            <a:endParaRPr lang="id-ID" sz="1200" dirty="0"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102" name="Straight Arrow Connector 101"/>
          <p:cNvCxnSpPr/>
          <p:nvPr/>
        </p:nvCxnSpPr>
        <p:spPr>
          <a:xfrm>
            <a:off x="4103715" y="3140206"/>
            <a:ext cx="182731" cy="4182"/>
          </a:xfrm>
          <a:prstGeom prst="straightConnector1">
            <a:avLst/>
          </a:prstGeom>
          <a:ln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Left Arrow 102"/>
          <p:cNvSpPr/>
          <p:nvPr/>
        </p:nvSpPr>
        <p:spPr>
          <a:xfrm>
            <a:off x="6223143" y="2619055"/>
            <a:ext cx="330076" cy="446371"/>
          </a:xfrm>
          <a:prstGeom prst="lef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132552" y="2643769"/>
            <a:ext cx="243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 smtClean="0">
                <a:solidFill>
                  <a:srgbClr val="FFC000"/>
                </a:solidFill>
                <a:latin typeface="Avenir Next" charset="0"/>
                <a:ea typeface="Avenir Next" charset="0"/>
                <a:cs typeface="Avenir Next" charset="0"/>
              </a:rPr>
              <a:t>*</a:t>
            </a:r>
            <a:endParaRPr lang="id-ID" sz="1200" b="1" dirty="0">
              <a:solidFill>
                <a:srgbClr val="FFC000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5343405" y="2705371"/>
            <a:ext cx="1024974" cy="26016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02131" y="3651870"/>
            <a:ext cx="24416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Rasio Guru </a:t>
            </a:r>
            <a:r>
              <a:rPr lang="id-ID" sz="900" b="1" dirty="0" err="1" smtClean="0">
                <a:latin typeface="Avenir Next" charset="0"/>
                <a:ea typeface="Avenir Next" charset="0"/>
                <a:cs typeface="Avenir Next" charset="0"/>
              </a:rPr>
              <a:t>PNS:Siswa</a:t>
            </a:r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 di Sekolah Negeri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95952" y="3840221"/>
            <a:ext cx="7296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1999/2000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47401" y="4078339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SD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56241" y="4078339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1:23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26284" y="4078339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1:21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47401" y="4288242"/>
            <a:ext cx="4347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SMP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56241" y="4288242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1:21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26284" y="4288242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1:19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47401" y="4498145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SMA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56241" y="4498145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1:19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26284" y="4498145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1:20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047401" y="4708048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SMK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56241" y="4708048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1:14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26284" y="4708048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1:20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38" name="Straight Arrow Connector 37"/>
          <p:cNvCxnSpPr>
            <a:stCxn id="54" idx="3"/>
            <a:endCxn id="55" idx="1"/>
          </p:cNvCxnSpPr>
          <p:nvPr/>
        </p:nvCxnSpPr>
        <p:spPr>
          <a:xfrm>
            <a:off x="5401523" y="4829735"/>
            <a:ext cx="329017" cy="0"/>
          </a:xfrm>
          <a:prstGeom prst="straightConnector1">
            <a:avLst/>
          </a:prstGeom>
          <a:ln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138328" y="3658141"/>
            <a:ext cx="21723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Rasio </a:t>
            </a:r>
            <a:r>
              <a:rPr lang="id-ID" sz="900" b="1" dirty="0" err="1" smtClean="0">
                <a:latin typeface="Avenir Next" charset="0"/>
                <a:ea typeface="Avenir Next" charset="0"/>
                <a:cs typeface="Avenir Next" charset="0"/>
              </a:rPr>
              <a:t>Guru:Siswa</a:t>
            </a:r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 di Sekolah Negeri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832143" y="3840221"/>
            <a:ext cx="7296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1999/2000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383597" y="4084610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SD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992437" y="4084610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1:23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30540" y="4084610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1:14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83597" y="4294513"/>
            <a:ext cx="4347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SMP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992437" y="4294513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1:18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30540" y="4294513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1:13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383597" y="4504416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SMA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992437" y="4504416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1:16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730540" y="4504416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1:14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383597" y="4714319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SMK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992437" y="4714319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1:13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730540" y="4714319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1:12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514597" y="3652928"/>
            <a:ext cx="22108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Rasio </a:t>
            </a:r>
            <a:r>
              <a:rPr lang="id-ID" sz="900" b="1" dirty="0" err="1" smtClean="0">
                <a:latin typeface="Avenir Next" charset="0"/>
                <a:ea typeface="Avenir Next" charset="0"/>
                <a:cs typeface="Avenir Next" charset="0"/>
              </a:rPr>
              <a:t>Guru:Siswa</a:t>
            </a:r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 di Sekolah Swasta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208429" y="3840221"/>
            <a:ext cx="7296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1999/2000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759867" y="4079397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SD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368707" y="4079397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1:20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8106804" y="4079397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1:15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759867" y="4289300"/>
            <a:ext cx="4347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SMP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368707" y="4289300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1:15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8106804" y="4289300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1:10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759867" y="4499203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SMA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7368707" y="4499203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1:11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8138864" y="4499203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1:8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759867" y="4709106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SMK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7368707" y="4709106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1:15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8106804" y="4709106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1:11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946524" y="3840221"/>
            <a:ext cx="7296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2014/2015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5573924" y="3840221"/>
            <a:ext cx="7296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b="1" smtClean="0">
                <a:latin typeface="Avenir Next" charset="0"/>
                <a:ea typeface="Avenir Next" charset="0"/>
                <a:cs typeface="Avenir Next" charset="0"/>
              </a:rPr>
              <a:t>2014/2015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256756" y="3840221"/>
            <a:ext cx="7296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b="1" smtClean="0">
                <a:latin typeface="Avenir Next" charset="0"/>
                <a:ea typeface="Avenir Next" charset="0"/>
                <a:cs typeface="Avenir Next" charset="0"/>
              </a:rPr>
              <a:t>2014/2015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124" name="Straight Arrow Connector 123"/>
          <p:cNvCxnSpPr>
            <a:stCxn id="51" idx="3"/>
            <a:endCxn id="52" idx="1"/>
          </p:cNvCxnSpPr>
          <p:nvPr/>
        </p:nvCxnSpPr>
        <p:spPr>
          <a:xfrm>
            <a:off x="5401523" y="4619832"/>
            <a:ext cx="329017" cy="0"/>
          </a:xfrm>
          <a:prstGeom prst="straightConnector1">
            <a:avLst/>
          </a:prstGeom>
          <a:ln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stCxn id="48" idx="3"/>
            <a:endCxn id="49" idx="1"/>
          </p:cNvCxnSpPr>
          <p:nvPr/>
        </p:nvCxnSpPr>
        <p:spPr>
          <a:xfrm>
            <a:off x="5401523" y="4409929"/>
            <a:ext cx="329017" cy="0"/>
          </a:xfrm>
          <a:prstGeom prst="straightConnector1">
            <a:avLst/>
          </a:prstGeom>
          <a:ln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stCxn id="45" idx="3"/>
            <a:endCxn id="46" idx="1"/>
          </p:cNvCxnSpPr>
          <p:nvPr/>
        </p:nvCxnSpPr>
        <p:spPr>
          <a:xfrm>
            <a:off x="5401523" y="4200026"/>
            <a:ext cx="329017" cy="0"/>
          </a:xfrm>
          <a:prstGeom prst="straightConnector1">
            <a:avLst/>
          </a:prstGeom>
          <a:ln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>
            <a:stCxn id="36" idx="3"/>
            <a:endCxn id="37" idx="1"/>
          </p:cNvCxnSpPr>
          <p:nvPr/>
        </p:nvCxnSpPr>
        <p:spPr>
          <a:xfrm>
            <a:off x="3065327" y="4823464"/>
            <a:ext cx="360957" cy="0"/>
          </a:xfrm>
          <a:prstGeom prst="straightConnector1">
            <a:avLst/>
          </a:prstGeom>
          <a:ln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>
            <a:stCxn id="30" idx="3"/>
            <a:endCxn id="31" idx="1"/>
          </p:cNvCxnSpPr>
          <p:nvPr/>
        </p:nvCxnSpPr>
        <p:spPr>
          <a:xfrm>
            <a:off x="3065327" y="4613561"/>
            <a:ext cx="360957" cy="0"/>
          </a:xfrm>
          <a:prstGeom prst="straightConnector1">
            <a:avLst/>
          </a:prstGeom>
          <a:ln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21" idx="3"/>
            <a:endCxn id="28" idx="1"/>
          </p:cNvCxnSpPr>
          <p:nvPr/>
        </p:nvCxnSpPr>
        <p:spPr>
          <a:xfrm>
            <a:off x="3065327" y="4403658"/>
            <a:ext cx="360957" cy="0"/>
          </a:xfrm>
          <a:prstGeom prst="straightConnector1">
            <a:avLst/>
          </a:prstGeom>
          <a:ln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stCxn id="18" idx="3"/>
            <a:endCxn id="19" idx="1"/>
          </p:cNvCxnSpPr>
          <p:nvPr/>
        </p:nvCxnSpPr>
        <p:spPr>
          <a:xfrm>
            <a:off x="3065327" y="4193755"/>
            <a:ext cx="360957" cy="0"/>
          </a:xfrm>
          <a:prstGeom prst="straightConnector1">
            <a:avLst/>
          </a:prstGeom>
          <a:ln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110" idx="3"/>
            <a:endCxn id="111" idx="1"/>
          </p:cNvCxnSpPr>
          <p:nvPr/>
        </p:nvCxnSpPr>
        <p:spPr>
          <a:xfrm>
            <a:off x="7777793" y="4194813"/>
            <a:ext cx="329011" cy="0"/>
          </a:xfrm>
          <a:prstGeom prst="straightConnector1">
            <a:avLst/>
          </a:prstGeom>
          <a:ln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>
            <a:stCxn id="113" idx="3"/>
            <a:endCxn id="114" idx="1"/>
          </p:cNvCxnSpPr>
          <p:nvPr/>
        </p:nvCxnSpPr>
        <p:spPr>
          <a:xfrm>
            <a:off x="7777793" y="4404716"/>
            <a:ext cx="329011" cy="0"/>
          </a:xfrm>
          <a:prstGeom prst="straightConnector1">
            <a:avLst/>
          </a:prstGeom>
          <a:ln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>
            <a:stCxn id="116" idx="3"/>
            <a:endCxn id="117" idx="1"/>
          </p:cNvCxnSpPr>
          <p:nvPr/>
        </p:nvCxnSpPr>
        <p:spPr>
          <a:xfrm>
            <a:off x="7777793" y="4614619"/>
            <a:ext cx="361071" cy="0"/>
          </a:xfrm>
          <a:prstGeom prst="straightConnector1">
            <a:avLst/>
          </a:prstGeom>
          <a:ln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>
            <a:stCxn id="119" idx="3"/>
            <a:endCxn id="120" idx="1"/>
          </p:cNvCxnSpPr>
          <p:nvPr/>
        </p:nvCxnSpPr>
        <p:spPr>
          <a:xfrm>
            <a:off x="7777793" y="4824522"/>
            <a:ext cx="329011" cy="0"/>
          </a:xfrm>
          <a:prstGeom prst="straightConnector1">
            <a:avLst/>
          </a:prstGeom>
          <a:ln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1907704" y="3230855"/>
            <a:ext cx="11929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Siswa Sekolah Negeri</a:t>
            </a:r>
            <a:endParaRPr lang="id-ID" sz="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3395551" y="3215466"/>
            <a:ext cx="7040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31.417.148</a:t>
            </a:r>
            <a:endParaRPr lang="id-ID" sz="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4543218" y="3215466"/>
            <a:ext cx="7040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35.430.165</a:t>
            </a:r>
            <a:endParaRPr lang="id-ID" sz="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5797827" y="3211352"/>
            <a:ext cx="3914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13%</a:t>
            </a:r>
            <a:endParaRPr lang="id-ID" sz="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907709" y="3383255"/>
            <a:ext cx="12282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Siswa Sekolah Swasta</a:t>
            </a:r>
            <a:endParaRPr lang="id-ID" sz="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453279" y="3367866"/>
            <a:ext cx="6463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6.576.706</a:t>
            </a:r>
            <a:endParaRPr lang="id-ID" sz="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600933" y="3367866"/>
            <a:ext cx="6463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9.076.440</a:t>
            </a:r>
            <a:endParaRPr lang="id-ID" sz="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797827" y="3363752"/>
            <a:ext cx="3914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38%</a:t>
            </a:r>
            <a:endParaRPr lang="id-ID" sz="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156176" y="1441254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156176" y="2089326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54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14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56241" y="4708048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1:14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26284" y="4708048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1:20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383597" y="4714319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SMK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992437" y="4714319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1:13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730540" y="4714319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 dirty="0" smtClean="0">
                <a:latin typeface="Avenir Next" charset="0"/>
                <a:ea typeface="Avenir Next" charset="0"/>
                <a:cs typeface="Avenir Next" charset="0"/>
              </a:rPr>
              <a:t>1:12</a:t>
            </a:r>
            <a:endParaRPr lang="id-ID" sz="9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156176" y="1441254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156176" y="2089326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graphicFrame>
        <p:nvGraphicFramePr>
          <p:cNvPr id="131" name="Group 18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7760859"/>
              </p:ext>
            </p:extLst>
          </p:nvPr>
        </p:nvGraphicFramePr>
        <p:xfrm>
          <a:off x="2638250" y="127308"/>
          <a:ext cx="5030092" cy="4820706"/>
        </p:xfrm>
        <a:graphic>
          <a:graphicData uri="http://schemas.openxmlformats.org/drawingml/2006/table">
            <a:tbl>
              <a:tblPr/>
              <a:tblGrid>
                <a:gridCol w="416315"/>
                <a:gridCol w="1646793"/>
                <a:gridCol w="523055"/>
                <a:gridCol w="604440"/>
                <a:gridCol w="483927"/>
                <a:gridCol w="645645"/>
                <a:gridCol w="709917"/>
              </a:tblGrid>
              <a:tr h="3657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No</a:t>
                      </a:r>
                      <a:endParaRPr kumimoji="0" lang="id-ID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Mata Uji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∑</a:t>
                      </a:r>
                      <a:r>
                        <a:rPr kumimoji="0" lang="en-US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Soal</a:t>
                      </a:r>
                      <a:endParaRPr kumimoji="0" lang="id-ID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Rerata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StD</a:t>
                      </a:r>
                      <a:endParaRPr kumimoji="0" lang="id-ID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Rendah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Tinggi</a:t>
                      </a:r>
                      <a:endParaRPr kumimoji="0" lang="id-ID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</a:tr>
              <a:tr h="19423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1.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Tes Umum Guru TK/SD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90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34.26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6.56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5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67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851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2.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Tes Umum Guru Lainnya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90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40.15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7.29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6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67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6326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3.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Tes Bakat Skolastik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60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30.20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7.40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58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602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4.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Guru Kelas TK</a:t>
                      </a:r>
                      <a:endParaRPr kumimoji="0" lang="id-ID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80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41.95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8.62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8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66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5.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Guru Kelas SD</a:t>
                      </a:r>
                      <a:endParaRPr kumimoji="0" lang="id-ID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100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37.82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8.01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5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77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410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6.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Penjaskes SD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21.88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5.56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8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36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914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7.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PPKn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23.38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4.82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39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419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8.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Sejarah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16.69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4.39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9236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9.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Bahasa Indonesia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20.56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5.18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2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36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428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10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Bahasa Inggris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23.37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7.13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39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602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11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Penjaskes SMP/SMA/SMK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13.90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5.86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2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29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76376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12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Matematika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14.34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4.66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2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36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941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13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Fisika</a:t>
                      </a:r>
                      <a:endParaRPr kumimoji="0" lang="id-ID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13.24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5.86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38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602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14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Biologi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19.00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4.58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5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39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106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15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Kimia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22.33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4.91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8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38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611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16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Ekonomi</a:t>
                      </a:r>
                      <a:endParaRPr kumimoji="0" lang="id-ID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12.63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4.14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33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1156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17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Sosiologi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19.09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4.93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62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18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Geografi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19.43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4.88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34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392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19</a:t>
                      </a:r>
                      <a:endParaRPr kumimoji="0" lang="id-ID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Pendidikan Seni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18.44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4.50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2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31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897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20</a:t>
                      </a:r>
                      <a:endParaRPr kumimoji="0" lang="id-ID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PLB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3889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889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40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18.38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  <a:tab pos="549275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  <a:tab pos="549275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4.43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2</a:t>
                      </a:r>
                      <a:endParaRPr kumimoji="0" lang="id-ID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20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6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74638" algn="l"/>
                        </a:tabLst>
                        <a:defRPr sz="1400">
                          <a:solidFill>
                            <a:srgbClr val="003399"/>
                          </a:solidFill>
                          <a:latin typeface="Franklin Gothic Demi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638" algn="l"/>
                        </a:tabLst>
                      </a:pPr>
                      <a:r>
                        <a:rPr kumimoji="0" lang="id-ID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29</a:t>
                      </a:r>
                      <a:endParaRPr kumimoji="0" lang="id-ID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4" name="TextBox 133"/>
          <p:cNvSpPr txBox="1"/>
          <p:nvPr/>
        </p:nvSpPr>
        <p:spPr>
          <a:xfrm rot="5400000">
            <a:off x="-130832" y="2248190"/>
            <a:ext cx="45584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altLang="en-US" sz="1600" b="1" dirty="0">
                <a:latin typeface="Trebuchet MS" pitchFamily="34" charset="0"/>
              </a:rPr>
              <a:t>Statistik Deskriptif Skor Mentah Per Mata Uji</a:t>
            </a:r>
            <a:r>
              <a:rPr lang="en-US" altLang="en-US" sz="1600" b="1" dirty="0">
                <a:latin typeface="Trebuchet MS" pitchFamily="34" charset="0"/>
              </a:rPr>
              <a:t> </a:t>
            </a:r>
            <a:r>
              <a:rPr lang="en-US" altLang="en-US" sz="1600" b="1" dirty="0" err="1">
                <a:latin typeface="Trebuchet MS" pitchFamily="34" charset="0"/>
              </a:rPr>
              <a:t>Hasil</a:t>
            </a:r>
            <a:r>
              <a:rPr lang="en-US" altLang="en-US" sz="1600" b="1" dirty="0">
                <a:latin typeface="Trebuchet MS" pitchFamily="34" charset="0"/>
              </a:rPr>
              <a:t> </a:t>
            </a:r>
            <a:r>
              <a:rPr lang="en-US" altLang="en-US" sz="1600" b="1" dirty="0" err="1">
                <a:latin typeface="Trebuchet MS" pitchFamily="34" charset="0"/>
              </a:rPr>
              <a:t>Tes</a:t>
            </a:r>
            <a:r>
              <a:rPr lang="en-US" altLang="en-US" sz="1600" b="1" dirty="0">
                <a:latin typeface="Trebuchet MS" pitchFamily="34" charset="0"/>
              </a:rPr>
              <a:t> </a:t>
            </a:r>
            <a:r>
              <a:rPr lang="en-US" altLang="en-US" sz="1600" b="1" dirty="0" err="1">
                <a:solidFill>
                  <a:srgbClr val="FF0000"/>
                </a:solidFill>
                <a:latin typeface="Trebuchet MS" pitchFamily="34" charset="0"/>
              </a:rPr>
              <a:t>Calon</a:t>
            </a:r>
            <a:r>
              <a:rPr lang="en-US" altLang="en-US" sz="1600" b="1" dirty="0">
                <a:solidFill>
                  <a:srgbClr val="FF0000"/>
                </a:solidFill>
                <a:latin typeface="Trebuchet MS" pitchFamily="34" charset="0"/>
              </a:rPr>
              <a:t> Guru</a:t>
            </a:r>
          </a:p>
        </p:txBody>
      </p:sp>
      <p:sp>
        <p:nvSpPr>
          <p:cNvPr id="139" name="Rectangle 181"/>
          <p:cNvSpPr>
            <a:spLocks noChangeArrowheads="1"/>
          </p:cNvSpPr>
          <p:nvPr/>
        </p:nvSpPr>
        <p:spPr bwMode="auto">
          <a:xfrm rot="16200000">
            <a:off x="6301996" y="2209906"/>
            <a:ext cx="4706256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bg1"/>
                </a:solidFill>
                <a:latin typeface="Times New Roman" pitchFamily="18" charset="0"/>
              </a:defRPr>
            </a:lvl1pPr>
            <a:lvl2pPr>
              <a:defRPr sz="4400">
                <a:solidFill>
                  <a:schemeClr val="bg1"/>
                </a:solidFill>
                <a:latin typeface="Times New Roman" pitchFamily="18" charset="0"/>
              </a:defRPr>
            </a:lvl2pPr>
            <a:lvl3pPr>
              <a:defRPr sz="4400">
                <a:solidFill>
                  <a:schemeClr val="bg1"/>
                </a:solidFill>
                <a:latin typeface="Times New Roman" pitchFamily="18" charset="0"/>
              </a:defRPr>
            </a:lvl3pPr>
            <a:lvl4pPr>
              <a:defRPr sz="4400">
                <a:solidFill>
                  <a:schemeClr val="bg1"/>
                </a:solidFill>
                <a:latin typeface="Times New Roman" pitchFamily="18" charset="0"/>
              </a:defRPr>
            </a:lvl4pPr>
            <a:lvl5pPr>
              <a:defRPr sz="4400">
                <a:solidFill>
                  <a:schemeClr val="bg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65000"/>
              </a:lnSpc>
              <a:defRPr/>
            </a:pPr>
            <a:r>
              <a:rPr lang="en-US" altLang="en-US" sz="1400" dirty="0" smtClean="0">
                <a:solidFill>
                  <a:schemeClr val="tx1"/>
                </a:solidFill>
                <a:latin typeface="Trebuchet MS" pitchFamily="34" charset="0"/>
              </a:rPr>
              <a:t>(</a:t>
            </a:r>
            <a:r>
              <a:rPr lang="id-ID" altLang="en-US" sz="1400" dirty="0" smtClean="0">
                <a:solidFill>
                  <a:schemeClr val="tx1"/>
                </a:solidFill>
                <a:latin typeface="Trebuchet MS" pitchFamily="34" charset="0"/>
              </a:rPr>
              <a:t>Sumber Data: </a:t>
            </a:r>
            <a:r>
              <a:rPr lang="en-US" altLang="en-US" sz="1400" i="1" dirty="0" err="1" smtClean="0">
                <a:solidFill>
                  <a:schemeClr val="tx1"/>
                </a:solidFill>
                <a:latin typeface="Trebuchet MS" pitchFamily="34" charset="0"/>
              </a:rPr>
              <a:t>Direktorat</a:t>
            </a:r>
            <a:r>
              <a:rPr lang="en-US" altLang="en-US" sz="1400" i="1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en-US" altLang="en-US" sz="1400" i="1" dirty="0" err="1" smtClean="0">
                <a:solidFill>
                  <a:schemeClr val="tx1"/>
                </a:solidFill>
                <a:latin typeface="Trebuchet MS" pitchFamily="34" charset="0"/>
              </a:rPr>
              <a:t>Tenaga</a:t>
            </a:r>
            <a:r>
              <a:rPr lang="en-US" altLang="en-US" sz="1400" i="1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en-US" altLang="en-US" sz="1400" i="1" dirty="0" err="1" smtClean="0">
                <a:solidFill>
                  <a:schemeClr val="tx1"/>
                </a:solidFill>
                <a:latin typeface="Trebuchet MS" pitchFamily="34" charset="0"/>
              </a:rPr>
              <a:t>Kependidikan</a:t>
            </a:r>
            <a:r>
              <a:rPr lang="en-US" altLang="en-US" sz="1400" i="1" dirty="0" smtClean="0">
                <a:solidFill>
                  <a:schemeClr val="tx1"/>
                </a:solidFill>
                <a:latin typeface="Trebuchet MS" pitchFamily="34" charset="0"/>
              </a:rPr>
              <a:t>, 2004</a:t>
            </a:r>
            <a:r>
              <a:rPr lang="en-US" altLang="en-US" sz="1400" dirty="0" smtClean="0">
                <a:solidFill>
                  <a:schemeClr val="tx1"/>
                </a:solidFill>
                <a:latin typeface="Trebuchet MS" pitchFamily="34" charset="0"/>
              </a:rPr>
              <a:t>)</a:t>
            </a:r>
            <a:endParaRPr lang="en-US" altLang="en-US" sz="14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32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979713" y="267494"/>
            <a:ext cx="5634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00" b="1" dirty="0" smtClean="0">
                <a:latin typeface="Avenir Next" charset="0"/>
                <a:ea typeface="Avenir Next" charset="0"/>
                <a:cs typeface="Avenir Next" charset="0"/>
              </a:rPr>
              <a:t>Nilai Rerata </a:t>
            </a:r>
            <a:r>
              <a:rPr lang="id-ID" sz="1800" b="1" dirty="0" err="1" smtClean="0">
                <a:latin typeface="Avenir Next" charset="0"/>
                <a:ea typeface="Avenir Next" charset="0"/>
                <a:cs typeface="Avenir Next" charset="0"/>
              </a:rPr>
              <a:t>Pedagogik</a:t>
            </a:r>
            <a:r>
              <a:rPr lang="id-ID" sz="1800" b="1" dirty="0" smtClean="0">
                <a:latin typeface="Avenir Next" charset="0"/>
                <a:ea typeface="Avenir Next" charset="0"/>
                <a:cs typeface="Avenir Next" charset="0"/>
              </a:rPr>
              <a:t> dan Profesional UKG 2015</a:t>
            </a:r>
            <a:endParaRPr lang="id-ID" sz="1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15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graphicFrame>
        <p:nvGraphicFramePr>
          <p:cNvPr id="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8858282"/>
              </p:ext>
            </p:extLst>
          </p:nvPr>
        </p:nvGraphicFramePr>
        <p:xfrm>
          <a:off x="1839597" y="762872"/>
          <a:ext cx="1565275" cy="1208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" name="Worksheet" r:id="rId3" imgW="1607831" imgH="1112448" progId="Excel.Sheet.12">
                  <p:embed/>
                </p:oleObj>
              </mc:Choice>
              <mc:Fallback>
                <p:oleObj name="Worksheet" r:id="rId3" imgW="1607831" imgH="1112448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597" y="762872"/>
                        <a:ext cx="1565275" cy="120835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6902" y="666443"/>
            <a:ext cx="2509588" cy="4136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998975"/>
              </p:ext>
            </p:extLst>
          </p:nvPr>
        </p:nvGraphicFramePr>
        <p:xfrm>
          <a:off x="3605746" y="762876"/>
          <a:ext cx="2520280" cy="3943337"/>
        </p:xfrm>
        <a:graphic>
          <a:graphicData uri="http://schemas.openxmlformats.org/drawingml/2006/table">
            <a:tbl>
              <a:tblPr/>
              <a:tblGrid>
                <a:gridCol w="337915"/>
                <a:gridCol w="1506536"/>
                <a:gridCol w="675829"/>
              </a:tblGrid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No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3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Propinsi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3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Rerata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3E6"/>
                    </a:solidFill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Aceh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48.33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Bali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60.12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Bangka Belitung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59.07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Banten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55.90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Bengkulu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54.13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DI Yogyakarta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67.02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DKI Jakarta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62.58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Gorontalo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52.31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Jambi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52.25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Jawa Barat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58.97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Jawa Tengah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63.30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Jawa Timur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60.75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Kalimantan Barat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53.99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Kalimantan Selatan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56.93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Kalimantan Tengah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51.78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Kalimantan Timur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55.74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Kalimantan Utara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52.78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Kepulauan Riau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58.17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Lampung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53.38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Maluku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47.38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Maluku Utara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44.79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Nusa Tenggara Barat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52.38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Nusa Tenggara Timur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50.34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Papua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49.09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Papua Barat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49.47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Riau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55.21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Sulawesi Barat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50.15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Sulawesi Selatan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52.55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Sulawesi Tengah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50.13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Sulawesi Tenggara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51.14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Sulawesi Utara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51.65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Sumatera Barat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58.37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Sumatera Selatan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52.03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Sumatera Utara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52.43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72"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Avenir Next" charset="0"/>
                        <a:ea typeface="Avenir Next" charset="0"/>
                        <a:cs typeface="Avenir Next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NASIONAL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56.69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6" name="Rectangle 25"/>
          <p:cNvSpPr/>
          <p:nvPr/>
        </p:nvSpPr>
        <p:spPr>
          <a:xfrm>
            <a:off x="156176" y="1441254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56176" y="2089326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18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979713" y="267494"/>
            <a:ext cx="6340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00" b="1" dirty="0" smtClean="0">
                <a:latin typeface="Avenir Next" charset="0"/>
                <a:ea typeface="Avenir Next" charset="0"/>
                <a:cs typeface="Avenir Next" charset="0"/>
              </a:rPr>
              <a:t>Distribusi Rentang Nilai UKG 2015 Berdasarkan Jenjang</a:t>
            </a:r>
            <a:endParaRPr lang="id-ID" sz="1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16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857622"/>
              </p:ext>
            </p:extLst>
          </p:nvPr>
        </p:nvGraphicFramePr>
        <p:xfrm>
          <a:off x="1979712" y="916690"/>
          <a:ext cx="6696745" cy="3320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609"/>
                <a:gridCol w="780267"/>
                <a:gridCol w="780267"/>
                <a:gridCol w="780267"/>
                <a:gridCol w="780267"/>
                <a:gridCol w="780267"/>
                <a:gridCol w="780267"/>
                <a:gridCol w="780267"/>
                <a:gridCol w="780267"/>
              </a:tblGrid>
              <a:tr h="2678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NO.</a:t>
                      </a:r>
                    </a:p>
                  </a:txBody>
                  <a:tcPr marL="8128" marR="8128" marT="8128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NILAI</a:t>
                      </a:r>
                    </a:p>
                  </a:txBody>
                  <a:tcPr marL="8128" marR="8128" marT="8128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TK</a:t>
                      </a:r>
                    </a:p>
                  </a:txBody>
                  <a:tcPr marL="8128" marR="8128" marT="8128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SD</a:t>
                      </a:r>
                    </a:p>
                  </a:txBody>
                  <a:tcPr marL="8128" marR="8128" marT="8128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chemeClr val="bg1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SMP</a:t>
                      </a:r>
                    </a:p>
                  </a:txBody>
                  <a:tcPr marL="8128" marR="8128" marT="8128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SMA</a:t>
                      </a:r>
                    </a:p>
                  </a:txBody>
                  <a:tcPr marL="8128" marR="8128" marT="8128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SMK</a:t>
                      </a:r>
                    </a:p>
                  </a:txBody>
                  <a:tcPr marL="8128" marR="8128" marT="8128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SLB</a:t>
                      </a:r>
                    </a:p>
                  </a:txBody>
                  <a:tcPr marL="8128" marR="8128" marT="8128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TOTAL</a:t>
                      </a:r>
                    </a:p>
                  </a:txBody>
                  <a:tcPr marL="8128" marR="8128" marT="8128" marB="0" anchor="b">
                    <a:solidFill>
                      <a:schemeClr val="tx1"/>
                    </a:solidFill>
                  </a:tcPr>
                </a:tc>
              </a:tr>
              <a:tr h="2678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</a:t>
                      </a: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1-10</a:t>
                      </a: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0.01%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0.02%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0.03%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0.02%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0.03%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0.01%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0.02%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</a:tr>
              <a:tr h="2678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2</a:t>
                      </a:r>
                    </a:p>
                  </a:txBody>
                  <a:tcPr marL="8128" marR="8128" marT="812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11-20</a:t>
                      </a:r>
                    </a:p>
                  </a:txBody>
                  <a:tcPr marL="8128" marR="8128" marT="812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0.04%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0.08%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0.13%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0.12%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0.08%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0.06%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0.09%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78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3</a:t>
                      </a: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21 - 30</a:t>
                      </a: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0.43%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2.06%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1.93%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1.72%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1.23%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1.14%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1.77%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</a:tr>
              <a:tr h="2678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4</a:t>
                      </a:r>
                    </a:p>
                  </a:txBody>
                  <a:tcPr marL="8128" marR="8128" marT="812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31 - 40</a:t>
                      </a:r>
                    </a:p>
                  </a:txBody>
                  <a:tcPr marL="8128" marR="8128" marT="812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3.82%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13.23%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9.69%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7.79%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8.26%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8.08%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10.66%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78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</a:t>
                      </a: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41 - 50</a:t>
                      </a: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14.21%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23.79%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19.29%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15.38%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19.24%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18.33%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20.75%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</a:tr>
              <a:tr h="2678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6</a:t>
                      </a:r>
                    </a:p>
                  </a:txBody>
                  <a:tcPr marL="8128" marR="8128" marT="812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51 - 60</a:t>
                      </a:r>
                    </a:p>
                  </a:txBody>
                  <a:tcPr marL="8128" marR="8128" marT="812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30.80%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29.21%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25.10%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21.42%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26.64%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30.20%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27.57%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78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7</a:t>
                      </a: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61 - 70</a:t>
                      </a: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37.51%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20.02%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23.10%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23.40%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26.30%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26.81%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23.18%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</a:tr>
              <a:tr h="2678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8</a:t>
                      </a:r>
                    </a:p>
                  </a:txBody>
                  <a:tcPr marL="8128" marR="8128" marT="812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71 - 80</a:t>
                      </a:r>
                    </a:p>
                  </a:txBody>
                  <a:tcPr marL="8128" marR="8128" marT="812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12.08%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9.07%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13.84%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17.95%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13.56%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12.84%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11.57%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78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9</a:t>
                      </a: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81 - 90</a:t>
                      </a: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1.08%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2.24%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5.86%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9.48%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4.26%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2.35%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3.73%</a:t>
                      </a: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</a:tr>
              <a:tr h="2678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10</a:t>
                      </a:r>
                    </a:p>
                  </a:txBody>
                  <a:tcPr marL="8128" marR="8128" marT="812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91 - 100</a:t>
                      </a:r>
                    </a:p>
                  </a:txBody>
                  <a:tcPr marL="8128" marR="8128" marT="8128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0.01%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0.29%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1.04%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2.72%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0.41%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0.19%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venir Next" charset="0"/>
                          <a:ea typeface="Avenir Next" charset="0"/>
                          <a:cs typeface="Avenir Next" charset="0"/>
                        </a:rPr>
                        <a:t>0.66%</a:t>
                      </a: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3888"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venir Next" charset="0"/>
                        <a:ea typeface="Avenir Next" charset="0"/>
                        <a:cs typeface="Avenir Next" charset="0"/>
                      </a:endParaRP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TOTAL</a:t>
                      </a: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100%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venir Next" charset="0"/>
                        <a:ea typeface="Avenir Next" charset="0"/>
                        <a:cs typeface="Avenir Next" charset="0"/>
                      </a:endParaRP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100%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venir Next" charset="0"/>
                        <a:ea typeface="Avenir Next" charset="0"/>
                        <a:cs typeface="Avenir Next" charset="0"/>
                      </a:endParaRP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100%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venir Next" charset="0"/>
                        <a:ea typeface="Avenir Next" charset="0"/>
                        <a:cs typeface="Avenir Next" charset="0"/>
                      </a:endParaRP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100%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venir Next" charset="0"/>
                        <a:ea typeface="Avenir Next" charset="0"/>
                        <a:cs typeface="Avenir Next" charset="0"/>
                      </a:endParaRP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100%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venir Next" charset="0"/>
                        <a:ea typeface="Avenir Next" charset="0"/>
                        <a:cs typeface="Avenir Next" charset="0"/>
                      </a:endParaRP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100%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venir Next" charset="0"/>
                        <a:ea typeface="Avenir Next" charset="0"/>
                        <a:cs typeface="Avenir Next" charset="0"/>
                      </a:endParaRP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venir Next" charset="0"/>
                          <a:ea typeface="Avenir Next" charset="0"/>
                          <a:cs typeface="Avenir Next" charset="0"/>
                        </a:rPr>
                        <a:t>100%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venir Next" charset="0"/>
                        <a:ea typeface="Avenir Next" charset="0"/>
                        <a:cs typeface="Avenir Next" charset="0"/>
                      </a:endParaRPr>
                    </a:p>
                  </a:txBody>
                  <a:tcPr marL="8128" marR="8128" marT="8128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156176" y="1441254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6176" y="2089326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18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979712" y="267494"/>
            <a:ext cx="633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00" b="1" dirty="0">
                <a:latin typeface="Avenir Next" charset="0"/>
                <a:ea typeface="Avenir Next" charset="0"/>
                <a:cs typeface="Avenir Next" charset="0"/>
              </a:rPr>
              <a:t>Distribusi Rentang Nilai UKG 2015 Berdasarkan </a:t>
            </a:r>
            <a:r>
              <a:rPr lang="id-ID" sz="1800" b="1" dirty="0" smtClean="0">
                <a:latin typeface="Avenir Next" charset="0"/>
                <a:ea typeface="Avenir Next" charset="0"/>
                <a:cs typeface="Avenir Next" charset="0"/>
              </a:rPr>
              <a:t>Wilayah</a:t>
            </a:r>
            <a:endParaRPr lang="id-ID" sz="1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17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06653"/>
              </p:ext>
            </p:extLst>
          </p:nvPr>
        </p:nvGraphicFramePr>
        <p:xfrm>
          <a:off x="2051721" y="915566"/>
          <a:ext cx="6480720" cy="2853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3" y="3983775"/>
            <a:ext cx="6552728" cy="27281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56176" y="1441254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56176" y="2089326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3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979712" y="267494"/>
            <a:ext cx="633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00" b="1" dirty="0">
                <a:latin typeface="Avenir Next" charset="0"/>
                <a:ea typeface="Avenir Next" charset="0"/>
                <a:cs typeface="Avenir Next" charset="0"/>
              </a:rPr>
              <a:t>Distribusi Rentang Nilai UKG 2015 Berdasarkan </a:t>
            </a:r>
            <a:r>
              <a:rPr lang="id-ID" sz="1800" b="1" dirty="0" smtClean="0">
                <a:latin typeface="Avenir Next" charset="0"/>
                <a:ea typeface="Avenir Next" charset="0"/>
                <a:cs typeface="Avenir Next" charset="0"/>
              </a:rPr>
              <a:t>Wilayah</a:t>
            </a:r>
            <a:endParaRPr lang="id-ID" sz="1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18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79712" y="604287"/>
            <a:ext cx="5214244" cy="533128"/>
          </a:xfrm>
          <a:prstGeom prst="rect">
            <a:avLst/>
          </a:prstGeom>
          <a:noFill/>
        </p:spPr>
        <p:txBody>
          <a:bodyPr wrap="square" lIns="101252" tIns="50626" rIns="101252" bIns="50626" rtlCol="0">
            <a:spAutoFit/>
          </a:bodyPr>
          <a:lstStyle/>
          <a:p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Tidak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terdepat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perbedaan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signifikan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antara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hasil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UKG</a:t>
            </a:r>
            <a:b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</a:b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di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kabupaten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dan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di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kota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.</a:t>
            </a:r>
            <a:endParaRPr lang="en-US" sz="1400" dirty="0">
              <a:latin typeface="Avenir Next" charset="0"/>
              <a:ea typeface="Avenir Next" charset="0"/>
              <a:cs typeface="Avenir Next" charset="0"/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0793172"/>
              </p:ext>
            </p:extLst>
          </p:nvPr>
        </p:nvGraphicFramePr>
        <p:xfrm>
          <a:off x="2051720" y="1318958"/>
          <a:ext cx="6409766" cy="3341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6" name="Straight Connector 15"/>
          <p:cNvCxnSpPr/>
          <p:nvPr/>
        </p:nvCxnSpPr>
        <p:spPr>
          <a:xfrm>
            <a:off x="2199925" y="2078510"/>
            <a:ext cx="6113357" cy="91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6512989" y="1318957"/>
            <a:ext cx="1785201" cy="3176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01252" tIns="50626" rIns="101252" bIns="50626">
            <a:spAutoFit/>
          </a:bodyPr>
          <a:lstStyle/>
          <a:p>
            <a:pPr algn="ctr"/>
            <a:r>
              <a:rPr lang="en-US" sz="1400" dirty="0">
                <a:latin typeface="Avenir Next" charset="0"/>
                <a:ea typeface="Avenir Next" charset="0"/>
                <a:cs typeface="Avenir Next" charset="0"/>
              </a:rPr>
              <a:t>SKM 2015: 55.00</a:t>
            </a:r>
            <a:endParaRPr lang="id-ID" sz="14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56176" y="1441254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56176" y="2089326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90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979713" y="267494"/>
            <a:ext cx="4391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00" b="1" dirty="0" smtClean="0">
                <a:latin typeface="Avenir Next" charset="0"/>
                <a:ea typeface="Avenir Next" charset="0"/>
                <a:cs typeface="Avenir Next" charset="0"/>
              </a:rPr>
              <a:t>Tren </a:t>
            </a:r>
            <a:r>
              <a:rPr lang="id-ID" sz="1800" b="1" dirty="0">
                <a:latin typeface="Avenir Next" charset="0"/>
                <a:ea typeface="Avenir Next" charset="0"/>
                <a:cs typeface="Avenir Next" charset="0"/>
              </a:rPr>
              <a:t>Nilai UKG 2015 Berdasarkan </a:t>
            </a:r>
            <a:r>
              <a:rPr lang="id-ID" sz="1800" b="1" dirty="0" smtClean="0">
                <a:latin typeface="Avenir Next" charset="0"/>
                <a:ea typeface="Avenir Next" charset="0"/>
                <a:cs typeface="Avenir Next" charset="0"/>
              </a:rPr>
              <a:t>Usia</a:t>
            </a:r>
            <a:endParaRPr lang="id-ID" sz="1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19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9492697"/>
              </p:ext>
            </p:extLst>
          </p:nvPr>
        </p:nvGraphicFramePr>
        <p:xfrm>
          <a:off x="1835697" y="1059588"/>
          <a:ext cx="6696744" cy="3560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Oval 12"/>
          <p:cNvSpPr/>
          <p:nvPr/>
        </p:nvSpPr>
        <p:spPr>
          <a:xfrm>
            <a:off x="5208708" y="1471234"/>
            <a:ext cx="938903" cy="907547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252" tIns="50626" rIns="101252" bIns="50626"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96358" y="4461031"/>
            <a:ext cx="835875" cy="317684"/>
          </a:xfrm>
          <a:prstGeom prst="rect">
            <a:avLst/>
          </a:prstGeom>
        </p:spPr>
        <p:txBody>
          <a:bodyPr wrap="square" lIns="101252" tIns="50626" rIns="101252" bIns="50626">
            <a:spAutoFit/>
          </a:bodyPr>
          <a:lstStyle/>
          <a:p>
            <a:pPr algn="r"/>
            <a:r>
              <a:rPr lang="en-US" sz="1400" b="1" dirty="0" err="1">
                <a:latin typeface="Avenir Next" charset="0"/>
                <a:ea typeface="Avenir Next" charset="0"/>
                <a:cs typeface="Avenir Next" charset="0"/>
              </a:rPr>
              <a:t>usia</a:t>
            </a:r>
            <a:endParaRPr lang="en-US" sz="14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79712" y="604287"/>
            <a:ext cx="5214244" cy="317684"/>
          </a:xfrm>
          <a:prstGeom prst="rect">
            <a:avLst/>
          </a:prstGeom>
          <a:noFill/>
        </p:spPr>
        <p:txBody>
          <a:bodyPr wrap="square" lIns="101252" tIns="50626" rIns="101252" bIns="50626" rtlCol="0">
            <a:spAutoFit/>
          </a:bodyPr>
          <a:lstStyle/>
          <a:p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Hasil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UKG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menurun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cukup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tajam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sesudah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usia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41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tahun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.</a:t>
            </a:r>
            <a:endParaRPr lang="en-US" sz="14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6176" y="1441254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56176" y="2089326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2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>
            <a:off x="1581351" y="951569"/>
            <a:ext cx="6210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971600" y="411510"/>
            <a:ext cx="7429500" cy="484728"/>
          </a:xfrm>
          <a:prstGeom prst="rect">
            <a:avLst/>
          </a:prstGeom>
          <a:noFill/>
        </p:spPr>
        <p:txBody>
          <a:bodyPr wrap="square" lIns="68559" tIns="34280" rIns="68559" bIns="34280" rtlCol="0">
            <a:spAutoFit/>
          </a:bodyPr>
          <a:lstStyle/>
          <a:p>
            <a:pPr algn="ctr"/>
            <a:r>
              <a:rPr lang="id-ID" sz="2700" b="1" dirty="0" smtClean="0">
                <a:latin typeface="Avenir Next" charset="0"/>
                <a:ea typeface="Avenir Next" charset="0"/>
                <a:cs typeface="Avenir Next" charset="0"/>
              </a:rPr>
              <a:t>Agenda</a:t>
            </a:r>
            <a:endParaRPr lang="id-ID" sz="27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554005" y="1471900"/>
            <a:ext cx="6237349" cy="372085"/>
            <a:chOff x="1554002" y="1221601"/>
            <a:chExt cx="6237349" cy="372085"/>
          </a:xfrm>
        </p:grpSpPr>
        <p:sp>
          <p:nvSpPr>
            <p:cNvPr id="25" name="Rounded Rectangle 24"/>
            <p:cNvSpPr/>
            <p:nvPr/>
          </p:nvSpPr>
          <p:spPr>
            <a:xfrm>
              <a:off x="1554003" y="1221601"/>
              <a:ext cx="6237348" cy="372085"/>
            </a:xfrm>
            <a:prstGeom prst="roundRect">
              <a:avLst>
                <a:gd name="adj" fmla="val 50000"/>
              </a:avLst>
            </a:prstGeom>
            <a:noFill/>
            <a:ln w="19050" cmpd="sng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5" tIns="34288" rIns="68575" bIns="34288" rtlCol="0" anchor="ctr"/>
            <a:lstStyle/>
            <a:p>
              <a:pPr marL="474895"/>
              <a:r>
                <a:rPr lang="en-US" sz="1600" dirty="0" err="1" smtClean="0">
                  <a:solidFill>
                    <a:srgbClr val="000000"/>
                  </a:solidFill>
                  <a:latin typeface="Avenir Next" charset="0"/>
                  <a:ea typeface="Avenir Next" charset="0"/>
                  <a:cs typeface="Avenir Next" charset="0"/>
                </a:rPr>
                <a:t>Pendahuluan</a:t>
              </a:r>
              <a:endParaRPr lang="id-ID" sz="1600" dirty="0">
                <a:solidFill>
                  <a:srgbClr val="000000"/>
                </a:solidFill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1554002" y="1221601"/>
              <a:ext cx="372044" cy="372085"/>
            </a:xfrm>
            <a:prstGeom prst="ellipse">
              <a:avLst/>
            </a:prstGeom>
            <a:solidFill>
              <a:srgbClr val="FFC000"/>
            </a:solidFill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68575" tIns="34288" rIns="68575" bIns="34288" rtlCol="0" anchor="ctr"/>
            <a:lstStyle/>
            <a:p>
              <a:pPr algn="ctr"/>
              <a:r>
                <a:rPr lang="en-US" sz="2100" b="1" dirty="0">
                  <a:latin typeface="Avenir Next" charset="0"/>
                  <a:ea typeface="Avenir Next" charset="0"/>
                  <a:cs typeface="Avenir Next" charset="0"/>
                </a:rPr>
                <a:t>1</a:t>
              </a:r>
              <a:endParaRPr lang="id-ID" sz="2100" b="1" dirty="0"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554005" y="1925675"/>
            <a:ext cx="6237349" cy="372085"/>
            <a:chOff x="1554002" y="1221601"/>
            <a:chExt cx="6237349" cy="372085"/>
          </a:xfrm>
        </p:grpSpPr>
        <p:sp>
          <p:nvSpPr>
            <p:cNvPr id="28" name="Rounded Rectangle 27"/>
            <p:cNvSpPr/>
            <p:nvPr/>
          </p:nvSpPr>
          <p:spPr>
            <a:xfrm>
              <a:off x="1554003" y="1221601"/>
              <a:ext cx="6237348" cy="372085"/>
            </a:xfrm>
            <a:prstGeom prst="roundRect">
              <a:avLst>
                <a:gd name="adj" fmla="val 50000"/>
              </a:avLst>
            </a:prstGeom>
            <a:noFill/>
            <a:ln w="19050" cmpd="sng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5" tIns="34288" rIns="68575" bIns="34288" rtlCol="0" anchor="ctr"/>
            <a:lstStyle/>
            <a:p>
              <a:pPr marL="474895"/>
              <a:r>
                <a:rPr lang="en-US" sz="1600" dirty="0" err="1" smtClean="0">
                  <a:solidFill>
                    <a:srgbClr val="000000"/>
                  </a:solidFill>
                  <a:latin typeface="Avenir Next" charset="0"/>
                  <a:ea typeface="Avenir Next" charset="0"/>
                  <a:cs typeface="Avenir Next" charset="0"/>
                </a:rPr>
                <a:t>Syarat</a:t>
              </a:r>
              <a:r>
                <a:rPr lang="en-US" sz="1600" dirty="0" smtClean="0">
                  <a:solidFill>
                    <a:srgbClr val="000000"/>
                  </a:solidFill>
                  <a:latin typeface="Avenir Next" charset="0"/>
                  <a:ea typeface="Avenir Next" charset="0"/>
                  <a:cs typeface="Avenir Next" charset="0"/>
                </a:rPr>
                <a:t> </a:t>
              </a:r>
              <a:r>
                <a:rPr lang="en-US" sz="1600" dirty="0" err="1" smtClean="0">
                  <a:solidFill>
                    <a:srgbClr val="000000"/>
                  </a:solidFill>
                  <a:latin typeface="Avenir Next" charset="0"/>
                  <a:ea typeface="Avenir Next" charset="0"/>
                  <a:cs typeface="Avenir Next" charset="0"/>
                </a:rPr>
                <a:t>Menjadi</a:t>
              </a:r>
              <a:r>
                <a:rPr lang="en-US" sz="1600" dirty="0" smtClean="0">
                  <a:solidFill>
                    <a:srgbClr val="000000"/>
                  </a:solidFill>
                  <a:latin typeface="Avenir Next" charset="0"/>
                  <a:ea typeface="Avenir Next" charset="0"/>
                  <a:cs typeface="Avenir Next" charset="0"/>
                </a:rPr>
                <a:t> Guru</a:t>
              </a:r>
              <a:endParaRPr lang="id-ID" sz="1600" dirty="0">
                <a:solidFill>
                  <a:srgbClr val="000000"/>
                </a:solidFill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1554002" y="1221601"/>
              <a:ext cx="372044" cy="372085"/>
            </a:xfrm>
            <a:prstGeom prst="ellipse">
              <a:avLst/>
            </a:prstGeom>
            <a:solidFill>
              <a:srgbClr val="FFC000"/>
            </a:solidFill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68575" tIns="34288" rIns="68575" bIns="34288" rtlCol="0" anchor="ctr"/>
            <a:lstStyle/>
            <a:p>
              <a:pPr algn="ctr"/>
              <a:r>
                <a:rPr lang="en-US" sz="2100" b="1" dirty="0">
                  <a:latin typeface="Avenir Next" charset="0"/>
                  <a:ea typeface="Avenir Next" charset="0"/>
                  <a:cs typeface="Avenir Next" charset="0"/>
                </a:rPr>
                <a:t>2</a:t>
              </a:r>
              <a:endParaRPr lang="id-ID" sz="2100" b="1" dirty="0"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554005" y="2379450"/>
            <a:ext cx="6237349" cy="372085"/>
            <a:chOff x="1554002" y="1221601"/>
            <a:chExt cx="6237349" cy="372085"/>
          </a:xfrm>
        </p:grpSpPr>
        <p:sp>
          <p:nvSpPr>
            <p:cNvPr id="31" name="Rounded Rectangle 30"/>
            <p:cNvSpPr/>
            <p:nvPr/>
          </p:nvSpPr>
          <p:spPr>
            <a:xfrm>
              <a:off x="1554003" y="1221601"/>
              <a:ext cx="6237348" cy="372085"/>
            </a:xfrm>
            <a:prstGeom prst="roundRect">
              <a:avLst>
                <a:gd name="adj" fmla="val 50000"/>
              </a:avLst>
            </a:prstGeom>
            <a:noFill/>
            <a:ln w="19050" cmpd="sng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5" tIns="34288" rIns="68575" bIns="34288" rtlCol="0" anchor="ctr"/>
            <a:lstStyle/>
            <a:p>
              <a:pPr marL="474895"/>
              <a:r>
                <a:rPr lang="en-US" sz="1600" dirty="0" err="1" smtClean="0">
                  <a:solidFill>
                    <a:srgbClr val="000000"/>
                  </a:solidFill>
                  <a:latin typeface="Avenir Next" charset="0"/>
                  <a:ea typeface="Avenir Next" charset="0"/>
                  <a:cs typeface="Avenir Next" charset="0"/>
                </a:rPr>
                <a:t>Potret</a:t>
              </a:r>
              <a:r>
                <a:rPr lang="en-US" sz="1600" dirty="0" smtClean="0">
                  <a:solidFill>
                    <a:srgbClr val="000000"/>
                  </a:solidFill>
                  <a:latin typeface="Avenir Next" charset="0"/>
                  <a:ea typeface="Avenir Next" charset="0"/>
                  <a:cs typeface="Avenir Next" charset="0"/>
                </a:rPr>
                <a:t> Kita</a:t>
              </a:r>
              <a:endParaRPr lang="id-ID" sz="1600" dirty="0">
                <a:solidFill>
                  <a:srgbClr val="000000"/>
                </a:solidFill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1554002" y="1221601"/>
              <a:ext cx="372044" cy="372085"/>
            </a:xfrm>
            <a:prstGeom prst="ellipse">
              <a:avLst/>
            </a:prstGeom>
            <a:solidFill>
              <a:srgbClr val="FFC000"/>
            </a:solidFill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68575" tIns="34288" rIns="68575" bIns="34288" rtlCol="0" anchor="ctr"/>
            <a:lstStyle/>
            <a:p>
              <a:pPr algn="ctr"/>
              <a:r>
                <a:rPr lang="en-US" sz="2100" b="1" dirty="0" smtClean="0">
                  <a:latin typeface="Avenir Next" charset="0"/>
                  <a:ea typeface="Avenir Next" charset="0"/>
                  <a:cs typeface="Avenir Next" charset="0"/>
                </a:rPr>
                <a:t>3</a:t>
              </a:r>
              <a:endParaRPr lang="id-ID" sz="2100" b="1" dirty="0"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554005" y="2833225"/>
            <a:ext cx="6237349" cy="372085"/>
            <a:chOff x="1554002" y="1221601"/>
            <a:chExt cx="6237349" cy="372085"/>
          </a:xfrm>
        </p:grpSpPr>
        <p:sp>
          <p:nvSpPr>
            <p:cNvPr id="34" name="Rounded Rectangle 33"/>
            <p:cNvSpPr/>
            <p:nvPr/>
          </p:nvSpPr>
          <p:spPr>
            <a:xfrm>
              <a:off x="1554003" y="1221601"/>
              <a:ext cx="6237348" cy="372085"/>
            </a:xfrm>
            <a:prstGeom prst="roundRect">
              <a:avLst>
                <a:gd name="adj" fmla="val 50000"/>
              </a:avLst>
            </a:prstGeom>
            <a:noFill/>
            <a:ln w="19050" cmpd="sng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5" tIns="34288" rIns="68575" bIns="34288" rtlCol="0" anchor="ctr"/>
            <a:lstStyle/>
            <a:p>
              <a:pPr marL="474895"/>
              <a:r>
                <a:rPr lang="en-US" sz="1600" dirty="0" err="1" smtClean="0">
                  <a:solidFill>
                    <a:srgbClr val="000000"/>
                  </a:solidFill>
                  <a:latin typeface="Avenir Next" charset="0"/>
                  <a:ea typeface="Avenir Next" charset="0"/>
                  <a:cs typeface="Avenir Next" charset="0"/>
                </a:rPr>
                <a:t>Upaya</a:t>
              </a:r>
              <a:r>
                <a:rPr lang="en-US" sz="1600" dirty="0" smtClean="0">
                  <a:solidFill>
                    <a:srgbClr val="000000"/>
                  </a:solidFill>
                  <a:latin typeface="Avenir Next" charset="0"/>
                  <a:ea typeface="Avenir Next" charset="0"/>
                  <a:cs typeface="Avenir Next" charset="0"/>
                </a:rPr>
                <a:t> </a:t>
              </a:r>
              <a:r>
                <a:rPr lang="en-US" sz="1600" dirty="0" err="1" smtClean="0">
                  <a:solidFill>
                    <a:srgbClr val="000000"/>
                  </a:solidFill>
                  <a:latin typeface="Avenir Next" charset="0"/>
                  <a:ea typeface="Avenir Next" charset="0"/>
                  <a:cs typeface="Avenir Next" charset="0"/>
                </a:rPr>
                <a:t>Perbaikan</a:t>
              </a:r>
              <a:endParaRPr lang="id-ID" sz="1600" dirty="0">
                <a:solidFill>
                  <a:srgbClr val="000000"/>
                </a:solidFill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1554002" y="1221601"/>
              <a:ext cx="372044" cy="372085"/>
            </a:xfrm>
            <a:prstGeom prst="ellipse">
              <a:avLst/>
            </a:prstGeom>
            <a:solidFill>
              <a:srgbClr val="FFC000"/>
            </a:solidFill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68575" tIns="34288" rIns="68575" bIns="34288" rtlCol="0" anchor="ctr"/>
            <a:lstStyle/>
            <a:p>
              <a:pPr algn="ctr"/>
              <a:r>
                <a:rPr lang="en-US" sz="2100" b="1" dirty="0" smtClean="0">
                  <a:latin typeface="Avenir Next" charset="0"/>
                  <a:ea typeface="Avenir Next" charset="0"/>
                  <a:cs typeface="Avenir Next" charset="0"/>
                </a:rPr>
                <a:t>4</a:t>
              </a:r>
              <a:endParaRPr lang="id-ID" sz="2100" b="1" dirty="0"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554005" y="3287000"/>
            <a:ext cx="6237349" cy="372085"/>
            <a:chOff x="1554002" y="1221601"/>
            <a:chExt cx="6237349" cy="372085"/>
          </a:xfrm>
        </p:grpSpPr>
        <p:sp>
          <p:nvSpPr>
            <p:cNvPr id="40" name="Rounded Rectangle 39"/>
            <p:cNvSpPr/>
            <p:nvPr/>
          </p:nvSpPr>
          <p:spPr>
            <a:xfrm>
              <a:off x="1554003" y="1221601"/>
              <a:ext cx="6237348" cy="372085"/>
            </a:xfrm>
            <a:prstGeom prst="roundRect">
              <a:avLst>
                <a:gd name="adj" fmla="val 50000"/>
              </a:avLst>
            </a:prstGeom>
            <a:noFill/>
            <a:ln w="19050" cmpd="sng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5" tIns="34288" rIns="68575" bIns="34288" rtlCol="0" anchor="ctr"/>
            <a:lstStyle/>
            <a:p>
              <a:pPr marL="474895"/>
              <a:r>
                <a:rPr lang="en-US" sz="1600" dirty="0" smtClean="0">
                  <a:solidFill>
                    <a:srgbClr val="000000"/>
                  </a:solidFill>
                  <a:latin typeface="Avenir Next" charset="0"/>
                  <a:ea typeface="Avenir Next" charset="0"/>
                  <a:cs typeface="Avenir Next" charset="0"/>
                </a:rPr>
                <a:t>Guru Abad 21</a:t>
              </a:r>
              <a:endParaRPr lang="id-ID" sz="1600" dirty="0">
                <a:solidFill>
                  <a:srgbClr val="000000"/>
                </a:solidFill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554002" y="1221601"/>
              <a:ext cx="372044" cy="372085"/>
            </a:xfrm>
            <a:prstGeom prst="ellipse">
              <a:avLst/>
            </a:prstGeom>
            <a:solidFill>
              <a:srgbClr val="FFC000"/>
            </a:solidFill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68575" tIns="34288" rIns="68575" bIns="34288" rtlCol="0" anchor="ctr"/>
            <a:lstStyle/>
            <a:p>
              <a:pPr algn="ctr"/>
              <a:r>
                <a:rPr lang="en-US" sz="2100" b="1" dirty="0" smtClean="0">
                  <a:latin typeface="Avenir Next" charset="0"/>
                  <a:ea typeface="Avenir Next" charset="0"/>
                  <a:cs typeface="Avenir Next" charset="0"/>
                </a:rPr>
                <a:t>5</a:t>
              </a:r>
              <a:endParaRPr lang="id-ID" sz="2100" b="1" dirty="0"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911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979714" y="267494"/>
            <a:ext cx="6353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00" b="1" dirty="0">
                <a:latin typeface="Avenir Next" charset="0"/>
                <a:ea typeface="Avenir Next" charset="0"/>
                <a:cs typeface="Avenir Next" charset="0"/>
              </a:rPr>
              <a:t>Distribusi Rentang Nilai UKG 2015 Berdasarkan </a:t>
            </a:r>
            <a:r>
              <a:rPr lang="id-ID" sz="1800" b="1" dirty="0" smtClean="0">
                <a:latin typeface="Avenir Next" charset="0"/>
                <a:ea typeface="Avenir Next" charset="0"/>
                <a:cs typeface="Avenir Next" charset="0"/>
              </a:rPr>
              <a:t>Sekolah</a:t>
            </a:r>
            <a:endParaRPr lang="id-ID" sz="1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20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8169396"/>
              </p:ext>
            </p:extLst>
          </p:nvPr>
        </p:nvGraphicFramePr>
        <p:xfrm>
          <a:off x="1835696" y="1134419"/>
          <a:ext cx="6840760" cy="3381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979712" y="829246"/>
            <a:ext cx="5904656" cy="317684"/>
          </a:xfrm>
          <a:prstGeom prst="rect">
            <a:avLst/>
          </a:prstGeom>
          <a:noFill/>
        </p:spPr>
        <p:txBody>
          <a:bodyPr wrap="square" lIns="101252" tIns="50626" rIns="101252" bIns="50626" rtlCol="0">
            <a:spAutoFit/>
          </a:bodyPr>
          <a:lstStyle/>
          <a:p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Guru Non PNS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sekolah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negeri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mempunyai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nilai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UKG paling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rendah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.</a:t>
            </a:r>
            <a:endParaRPr lang="en-US" sz="14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79712" y="4563639"/>
            <a:ext cx="5904656" cy="317684"/>
          </a:xfrm>
          <a:prstGeom prst="rect">
            <a:avLst/>
          </a:prstGeom>
          <a:noFill/>
        </p:spPr>
        <p:txBody>
          <a:bodyPr wrap="square" lIns="101252" tIns="50626" rIns="101252" bIns="50626" rtlCol="0">
            <a:spAutoFit/>
          </a:bodyPr>
          <a:lstStyle/>
          <a:p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Nilai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UKG guru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sekolah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swasta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lebih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baik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dari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sekolah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negeri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.</a:t>
            </a:r>
            <a:endParaRPr lang="en-US" sz="14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72632" y="3723878"/>
            <a:ext cx="2160240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 smtClean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Honor Daerah [</a:t>
            </a:r>
            <a:r>
              <a:rPr lang="id-ID" sz="1200" dirty="0" err="1" smtClean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N</a:t>
            </a:r>
            <a:r>
              <a:rPr lang="id-ID" sz="1200" dirty="0" smtClean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] / GTY [</a:t>
            </a:r>
            <a:r>
              <a:rPr lang="id-ID" sz="1200" dirty="0" err="1" smtClean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S</a:t>
            </a:r>
            <a:r>
              <a:rPr lang="id-ID" sz="1200" dirty="0" smtClean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]</a:t>
            </a:r>
            <a:endParaRPr lang="id-ID" sz="1200" dirty="0">
              <a:solidFill>
                <a:schemeClr val="tx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172632" y="4083918"/>
            <a:ext cx="2160240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 dirty="0">
              <a:solidFill>
                <a:schemeClr val="tx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91" y="4097737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 smtClean="0">
                <a:latin typeface="Avenir Next" charset="0"/>
                <a:ea typeface="Avenir Next" charset="0"/>
                <a:cs typeface="Avenir Next" charset="0"/>
              </a:rPr>
              <a:t>Swasta</a:t>
            </a:r>
            <a:endParaRPr lang="id-ID" sz="12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3259" y="4155926"/>
            <a:ext cx="144747" cy="14474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Rectangle 18"/>
          <p:cNvSpPr/>
          <p:nvPr/>
        </p:nvSpPr>
        <p:spPr>
          <a:xfrm>
            <a:off x="5382655" y="4159829"/>
            <a:ext cx="144747" cy="14474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TextBox 19"/>
          <p:cNvSpPr txBox="1"/>
          <p:nvPr/>
        </p:nvSpPr>
        <p:spPr>
          <a:xfrm>
            <a:off x="5527402" y="4094475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 smtClean="0">
                <a:latin typeface="Avenir Next" charset="0"/>
                <a:ea typeface="Avenir Next" charset="0"/>
                <a:cs typeface="Avenir Next" charset="0"/>
              </a:rPr>
              <a:t>Negeri</a:t>
            </a:r>
            <a:endParaRPr lang="id-ID" sz="12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56176" y="1441254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56176" y="2089326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45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979712" y="267494"/>
            <a:ext cx="6571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00" b="1" dirty="0">
                <a:latin typeface="Avenir Next" charset="0"/>
                <a:ea typeface="Avenir Next" charset="0"/>
                <a:cs typeface="Avenir Next" charset="0"/>
              </a:rPr>
              <a:t>Distribusi Rentang Nilai UKG 2015 Berdasarkan </a:t>
            </a:r>
            <a:r>
              <a:rPr lang="id-ID" sz="1800" b="1" dirty="0" smtClean="0">
                <a:latin typeface="Avenir Next" charset="0"/>
                <a:ea typeface="Avenir Next" charset="0"/>
                <a:cs typeface="Avenir Next" charset="0"/>
              </a:rPr>
              <a:t>Sertifikasi</a:t>
            </a:r>
            <a:endParaRPr lang="id-ID" sz="1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21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79712" y="829247"/>
            <a:ext cx="6912768" cy="533128"/>
          </a:xfrm>
          <a:prstGeom prst="rect">
            <a:avLst/>
          </a:prstGeom>
          <a:noFill/>
        </p:spPr>
        <p:txBody>
          <a:bodyPr wrap="square" lIns="101252" tIns="50626" rIns="101252" bIns="50626" rtlCol="0">
            <a:spAutoFit/>
          </a:bodyPr>
          <a:lstStyle/>
          <a:p>
            <a:pPr algn="ctr"/>
            <a:r>
              <a:rPr lang="en-US" sz="1400" i="1" dirty="0" err="1" smtClean="0">
                <a:latin typeface="Avenir Next" charset="0"/>
                <a:ea typeface="Avenir Next" charset="0"/>
                <a:cs typeface="Avenir Next" charset="0"/>
              </a:rPr>
              <a:t>Tidak</a:t>
            </a:r>
            <a:r>
              <a:rPr lang="en-US" sz="1400" i="1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i="1" dirty="0" err="1" smtClean="0">
                <a:latin typeface="Avenir Next" charset="0"/>
                <a:ea typeface="Avenir Next" charset="0"/>
                <a:cs typeface="Avenir Next" charset="0"/>
              </a:rPr>
              <a:t>ada</a:t>
            </a:r>
            <a:r>
              <a:rPr lang="en-US" sz="1400" i="1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i="1" dirty="0" err="1" smtClean="0">
                <a:latin typeface="Avenir Next" charset="0"/>
                <a:ea typeface="Avenir Next" charset="0"/>
                <a:cs typeface="Avenir Next" charset="0"/>
              </a:rPr>
              <a:t>perbedaan</a:t>
            </a:r>
            <a:r>
              <a:rPr lang="en-US" sz="1400" i="1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i="1" dirty="0" err="1" smtClean="0">
                <a:latin typeface="Avenir Next" charset="0"/>
                <a:ea typeface="Avenir Next" charset="0"/>
                <a:cs typeface="Avenir Next" charset="0"/>
              </a:rPr>
              <a:t>siginifikan</a:t>
            </a:r>
            <a:r>
              <a:rPr lang="en-US" sz="1400" i="1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i="1" dirty="0" err="1" smtClean="0">
                <a:latin typeface="Avenir Next" charset="0"/>
                <a:ea typeface="Avenir Next" charset="0"/>
                <a:cs typeface="Avenir Next" charset="0"/>
              </a:rPr>
              <a:t>antara</a:t>
            </a:r>
            <a:r>
              <a:rPr lang="en-US" sz="1400" i="1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i="1" dirty="0" err="1" smtClean="0">
                <a:latin typeface="Avenir Next" charset="0"/>
                <a:ea typeface="Avenir Next" charset="0"/>
                <a:cs typeface="Avenir Next" charset="0"/>
              </a:rPr>
              <a:t>kompetensi</a:t>
            </a:r>
            <a:r>
              <a:rPr lang="en-US" sz="1400" i="1" dirty="0" smtClean="0">
                <a:latin typeface="Avenir Next" charset="0"/>
                <a:ea typeface="Avenir Next" charset="0"/>
                <a:cs typeface="Avenir Next" charset="0"/>
              </a:rPr>
              <a:t> guru </a:t>
            </a:r>
            <a:r>
              <a:rPr lang="en-US" sz="1400" i="1" dirty="0" err="1" smtClean="0">
                <a:latin typeface="Avenir Next" charset="0"/>
                <a:ea typeface="Avenir Next" charset="0"/>
                <a:cs typeface="Avenir Next" charset="0"/>
              </a:rPr>
              <a:t>bersertifikasi</a:t>
            </a:r>
            <a:r>
              <a:rPr lang="en-US" sz="1400" i="1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i="1" dirty="0" err="1" smtClean="0">
                <a:latin typeface="Avenir Next" charset="0"/>
                <a:ea typeface="Avenir Next" charset="0"/>
                <a:cs typeface="Avenir Next" charset="0"/>
              </a:rPr>
              <a:t>dengan</a:t>
            </a:r>
            <a:r>
              <a:rPr lang="en-US" sz="1400" i="1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i="1" dirty="0" err="1" smtClean="0">
                <a:latin typeface="Avenir Next" charset="0"/>
                <a:ea typeface="Avenir Next" charset="0"/>
                <a:cs typeface="Avenir Next" charset="0"/>
              </a:rPr>
              <a:t>kompetensi</a:t>
            </a:r>
            <a:r>
              <a:rPr lang="en-US" sz="1400" i="1" dirty="0" smtClean="0">
                <a:latin typeface="Avenir Next" charset="0"/>
                <a:ea typeface="Avenir Next" charset="0"/>
                <a:cs typeface="Avenir Next" charset="0"/>
              </a:rPr>
              <a:t> guru </a:t>
            </a:r>
            <a:r>
              <a:rPr lang="en-US" sz="1400" i="1" dirty="0" err="1" smtClean="0">
                <a:latin typeface="Avenir Next" charset="0"/>
                <a:ea typeface="Avenir Next" charset="0"/>
                <a:cs typeface="Avenir Next" charset="0"/>
              </a:rPr>
              <a:t>belum</a:t>
            </a:r>
            <a:r>
              <a:rPr lang="en-US" sz="1400" i="1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i="1" dirty="0" err="1" smtClean="0">
                <a:latin typeface="Avenir Next" charset="0"/>
                <a:ea typeface="Avenir Next" charset="0"/>
                <a:cs typeface="Avenir Next" charset="0"/>
              </a:rPr>
              <a:t>bersertifikasi</a:t>
            </a:r>
            <a:r>
              <a:rPr lang="en-US" sz="1400" i="1" dirty="0" smtClean="0">
                <a:latin typeface="Avenir Next" charset="0"/>
                <a:ea typeface="Avenir Next" charset="0"/>
                <a:cs typeface="Avenir Next" charset="0"/>
              </a:rPr>
              <a:t>.</a:t>
            </a:r>
            <a:endParaRPr lang="en-US" sz="1400" i="1" dirty="0">
              <a:latin typeface="Avenir Next" charset="0"/>
              <a:ea typeface="Avenir Next" charset="0"/>
              <a:cs typeface="Avenir Next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1318965"/>
            <a:ext cx="3672408" cy="33594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6" y="2771589"/>
            <a:ext cx="2304256" cy="454174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56176" y="1441254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56176" y="2089326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99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979713" y="267494"/>
            <a:ext cx="6622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00" b="1" dirty="0">
                <a:latin typeface="Avenir Next" charset="0"/>
                <a:ea typeface="Avenir Next" charset="0"/>
                <a:cs typeface="Avenir Next" charset="0"/>
              </a:rPr>
              <a:t>Distribusi Rentang Nilai UKG 2015 Berdasarkan </a:t>
            </a:r>
            <a:r>
              <a:rPr lang="id-ID" sz="1800" b="1" dirty="0" smtClean="0">
                <a:latin typeface="Avenir Next" charset="0"/>
                <a:ea typeface="Avenir Next" charset="0"/>
                <a:cs typeface="Avenir Next" charset="0"/>
              </a:rPr>
              <a:t>Kualifikasi</a:t>
            </a:r>
            <a:endParaRPr lang="id-ID" sz="1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22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79712" y="829246"/>
            <a:ext cx="5904656" cy="317684"/>
          </a:xfrm>
          <a:prstGeom prst="rect">
            <a:avLst/>
          </a:prstGeom>
          <a:noFill/>
        </p:spPr>
        <p:txBody>
          <a:bodyPr wrap="square" lIns="101252" tIns="50626" rIns="101252" bIns="50626" rtlCol="0">
            <a:spAutoFit/>
          </a:bodyPr>
          <a:lstStyle/>
          <a:p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Semakin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tinggi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kualifikasi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,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semakin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baik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400" dirty="0" err="1" smtClean="0">
                <a:latin typeface="Avenir Next" charset="0"/>
                <a:ea typeface="Avenir Next" charset="0"/>
                <a:cs typeface="Avenir Next" charset="0"/>
              </a:rPr>
              <a:t>nilai</a:t>
            </a:r>
            <a:r>
              <a:rPr lang="en-US" sz="1400" dirty="0" smtClean="0">
                <a:latin typeface="Avenir Next" charset="0"/>
                <a:ea typeface="Avenir Next" charset="0"/>
                <a:cs typeface="Avenir Next" charset="0"/>
              </a:rPr>
              <a:t> UKG.</a:t>
            </a:r>
            <a:endParaRPr lang="en-US" sz="1400" dirty="0">
              <a:latin typeface="Avenir Next" charset="0"/>
              <a:ea typeface="Avenir Next" charset="0"/>
              <a:cs typeface="Avenir Next" charset="0"/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197468"/>
              </p:ext>
            </p:extLst>
          </p:nvPr>
        </p:nvGraphicFramePr>
        <p:xfrm>
          <a:off x="1915875" y="1257035"/>
          <a:ext cx="6032331" cy="3474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Rectangle 18"/>
          <p:cNvSpPr/>
          <p:nvPr/>
        </p:nvSpPr>
        <p:spPr>
          <a:xfrm>
            <a:off x="156176" y="1441254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56176" y="2089326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91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979713" y="267494"/>
            <a:ext cx="3621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00" b="1" dirty="0" smtClean="0">
                <a:latin typeface="Avenir Next" charset="0"/>
                <a:ea typeface="Avenir Next" charset="0"/>
                <a:cs typeface="Avenir Next" charset="0"/>
              </a:rPr>
              <a:t>Perkembangan Sertifikasi Guru</a:t>
            </a:r>
            <a:endParaRPr lang="id-ID" sz="1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23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774312"/>
            <a:ext cx="7164288" cy="394731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6176" y="1441254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6176" y="2089326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1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979712" y="267494"/>
            <a:ext cx="3980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00" b="1" dirty="0" smtClean="0">
                <a:latin typeface="Avenir Next" charset="0"/>
                <a:ea typeface="Avenir Next" charset="0"/>
                <a:cs typeface="Avenir Next" charset="0"/>
              </a:rPr>
              <a:t>Sertifikasi Guru Periode 2005-2015</a:t>
            </a:r>
            <a:endParaRPr lang="id-ID" sz="1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24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2" name="Pentagon 11"/>
          <p:cNvSpPr/>
          <p:nvPr/>
        </p:nvSpPr>
        <p:spPr>
          <a:xfrm>
            <a:off x="1947032" y="2248603"/>
            <a:ext cx="6624735" cy="256373"/>
          </a:xfrm>
          <a:prstGeom prst="homePlate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252" tIns="50626" rIns="101252" bIns="50626" spcCol="0" rtlCol="0" anchor="ctr"/>
          <a:lstStyle/>
          <a:p>
            <a:pPr algn="ctr"/>
            <a:endParaRPr lang="id-ID" sz="800">
              <a:latin typeface="Avenir Next" charset="0"/>
              <a:ea typeface="Avenir Next" charset="0"/>
              <a:cs typeface="Avenir Next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875991" y="2547480"/>
            <a:ext cx="125328" cy="1874908"/>
            <a:chOff x="1003007" y="3918068"/>
            <a:chExt cx="216024" cy="1602208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1003007" y="3918068"/>
              <a:ext cx="0" cy="160008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Isosceles Triangle 8"/>
            <p:cNvSpPr/>
            <p:nvPr/>
          </p:nvSpPr>
          <p:spPr>
            <a:xfrm rot="5400000">
              <a:off x="1075120" y="5376365"/>
              <a:ext cx="112608" cy="175214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101252" tIns="50626" rIns="101252" bIns="50626" anchor="ctr"/>
            <a:lstStyle/>
            <a:p>
              <a:pPr algn="ctr">
                <a:defRPr/>
              </a:pPr>
              <a:endParaRPr lang="en-US" sz="800"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750664" y="2254845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2006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86474" y="2256043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2015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74721" y="4035522"/>
            <a:ext cx="4109095" cy="348462"/>
          </a:xfrm>
          <a:prstGeom prst="rect">
            <a:avLst/>
          </a:prstGeom>
          <a:noFill/>
        </p:spPr>
        <p:txBody>
          <a:bodyPr wrap="square" lIns="101252" tIns="50626" rIns="101252" bIns="50626" rtlCol="0">
            <a:spAutoFit/>
          </a:bodyPr>
          <a:lstStyle/>
          <a:p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2007 dimulai sertifikasi guru dengan biaya penuh dari APBN dengan pola portofolio, PLPG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08877" y="3610379"/>
            <a:ext cx="3729565" cy="471573"/>
          </a:xfrm>
          <a:prstGeom prst="rect">
            <a:avLst/>
          </a:prstGeom>
          <a:noFill/>
        </p:spPr>
        <p:txBody>
          <a:bodyPr wrap="square" lIns="101252" tIns="50626" rIns="101252" bIns="50626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2008 dimulai pembayaran tunjangan profesi guru 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2008 dibuka sertifikasi guru melalui jalur pendidikan (sebagai uji coba PPG)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335548" y="2504964"/>
            <a:ext cx="139199" cy="1709374"/>
            <a:chOff x="1786665" y="4008656"/>
            <a:chExt cx="206410" cy="1266969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1786665" y="4008656"/>
              <a:ext cx="1" cy="1266969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Isosceles Triangle 16"/>
            <p:cNvSpPr/>
            <p:nvPr/>
          </p:nvSpPr>
          <p:spPr>
            <a:xfrm rot="5400000">
              <a:off x="1849164" y="5125227"/>
              <a:ext cx="112608" cy="175214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101252" tIns="50626" rIns="101252" bIns="50626" anchor="ctr"/>
            <a:lstStyle/>
            <a:p>
              <a:pPr algn="ctr">
                <a:defRPr/>
              </a:pPr>
              <a:endParaRPr lang="en-US" sz="800"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358580" y="2972635"/>
            <a:ext cx="3279860" cy="717794"/>
          </a:xfrm>
          <a:prstGeom prst="rect">
            <a:avLst/>
          </a:prstGeom>
          <a:noFill/>
        </p:spPr>
        <p:txBody>
          <a:bodyPr wrap="square" lIns="101252" tIns="50626" rIns="101252" bIns="50626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Sertifikasi bagi guru yg belum memiliki kualifikasi akademik S1/D4 tetapi berusia ≥ 50 tahun dan masa kerja </a:t>
            </a:r>
            <a:r>
              <a:rPr lang="id-ID" sz="800" dirty="0">
                <a:latin typeface="Avenir Next" charset="0"/>
                <a:ea typeface="Avenir Next" charset="0"/>
                <a:cs typeface="Avenir Next" charset="0"/>
              </a:rPr>
              <a:t>≥</a:t>
            </a:r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 20 tahun, atau golongan IV/a (sesuai PP 74/2008) 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2009 sertifikasi bagi guru yang diangkat dalam jabatan pengawas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4672354" y="2504969"/>
            <a:ext cx="131652" cy="337333"/>
            <a:chOff x="1766149" y="4204549"/>
            <a:chExt cx="226926" cy="571337"/>
          </a:xfrm>
        </p:grpSpPr>
        <p:cxnSp>
          <p:nvCxnSpPr>
            <p:cNvPr id="31" name="Straight Connector 30"/>
            <p:cNvCxnSpPr/>
            <p:nvPr/>
          </p:nvCxnSpPr>
          <p:spPr>
            <a:xfrm flipV="1">
              <a:off x="1766149" y="4204549"/>
              <a:ext cx="0" cy="571337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Isosceles Triangle 25"/>
            <p:cNvSpPr/>
            <p:nvPr/>
          </p:nvSpPr>
          <p:spPr>
            <a:xfrm rot="5400000">
              <a:off x="1799819" y="4582630"/>
              <a:ext cx="211297" cy="175214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101252" tIns="50626" rIns="101252" bIns="50626" anchor="ctr"/>
            <a:lstStyle/>
            <a:p>
              <a:pPr algn="ctr">
                <a:defRPr/>
              </a:pPr>
              <a:endParaRPr lang="en-US" sz="800"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827266" y="2621517"/>
            <a:ext cx="2811174" cy="348462"/>
          </a:xfrm>
          <a:prstGeom prst="rect">
            <a:avLst/>
          </a:prstGeom>
          <a:noFill/>
        </p:spPr>
        <p:txBody>
          <a:bodyPr wrap="square" lIns="101252" tIns="50626" rIns="101252" bIns="50626" rtlCol="0">
            <a:spAutoFit/>
          </a:bodyPr>
          <a:lstStyle/>
          <a:p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Dilaksanakan pendidikan profesi guru bagi lulusan S1 PGSD, S1 basic science, SMK Kolaboratif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210198" y="2248591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2007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69733" y="2248591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2008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129267" y="2248591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2009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88802" y="2248591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2010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48336" y="2248591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2011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07871" y="2248591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2012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67405" y="2248591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2013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426940" y="2248591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2014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4254617" y="2504977"/>
            <a:ext cx="119227" cy="754871"/>
            <a:chOff x="1787567" y="4118762"/>
            <a:chExt cx="205508" cy="1278517"/>
          </a:xfrm>
        </p:grpSpPr>
        <p:cxnSp>
          <p:nvCxnSpPr>
            <p:cNvPr id="46" name="Straight Connector 45"/>
            <p:cNvCxnSpPr/>
            <p:nvPr/>
          </p:nvCxnSpPr>
          <p:spPr>
            <a:xfrm flipV="1">
              <a:off x="1787567" y="4118762"/>
              <a:ext cx="0" cy="1278517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Isosceles Triangle 36"/>
            <p:cNvSpPr/>
            <p:nvPr/>
          </p:nvSpPr>
          <p:spPr>
            <a:xfrm rot="5400000">
              <a:off x="1806270" y="5210472"/>
              <a:ext cx="198395" cy="175214"/>
            </a:xfrm>
            <a:prstGeom prst="triangl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101252" tIns="50626" rIns="101252" bIns="50626" anchor="ctr"/>
            <a:lstStyle/>
            <a:p>
              <a:pPr algn="ctr">
                <a:defRPr/>
              </a:pPr>
              <a:endParaRPr lang="en-US" sz="800"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  <p:cxnSp>
        <p:nvCxnSpPr>
          <p:cNvPr id="48" name="Straight Connector 47"/>
          <p:cNvCxnSpPr/>
          <p:nvPr/>
        </p:nvCxnSpPr>
        <p:spPr>
          <a:xfrm flipV="1">
            <a:off x="3795060" y="2504965"/>
            <a:ext cx="0" cy="132996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Isosceles Triangle 40"/>
          <p:cNvSpPr/>
          <p:nvPr/>
        </p:nvSpPr>
        <p:spPr>
          <a:xfrm rot="5400000">
            <a:off x="3817910" y="3714336"/>
            <a:ext cx="139527" cy="101652"/>
          </a:xfrm>
          <a:prstGeom prst="triangl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01252" tIns="50626" rIns="101252" bIns="50626" anchor="ctr"/>
          <a:lstStyle/>
          <a:p>
            <a:pPr algn="ctr">
              <a:defRPr/>
            </a:pPr>
            <a:endParaRPr lang="en-US" sz="80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87387" y="4290626"/>
            <a:ext cx="3606011" cy="225351"/>
          </a:xfrm>
          <a:prstGeom prst="rect">
            <a:avLst/>
          </a:prstGeom>
          <a:noFill/>
        </p:spPr>
        <p:txBody>
          <a:bodyPr wrap="square" lIns="101252" tIns="50626" rIns="101252" bIns="50626" rtlCol="0">
            <a:spAutoFit/>
          </a:bodyPr>
          <a:lstStyle/>
          <a:p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Penyusunan regulasi dan perangkat pelaksanaan sertifikasi guru</a:t>
            </a:r>
          </a:p>
        </p:txBody>
      </p:sp>
      <p:cxnSp>
        <p:nvCxnSpPr>
          <p:cNvPr id="51" name="Straight Connector 50"/>
          <p:cNvCxnSpPr/>
          <p:nvPr/>
        </p:nvCxnSpPr>
        <p:spPr>
          <a:xfrm flipH="1" flipV="1">
            <a:off x="5298991" y="1938178"/>
            <a:ext cx="0" cy="31042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Isosceles Triangle 44"/>
          <p:cNvSpPr/>
          <p:nvPr/>
        </p:nvSpPr>
        <p:spPr>
          <a:xfrm rot="16200000">
            <a:off x="5152974" y="2018197"/>
            <a:ext cx="141643" cy="101651"/>
          </a:xfrm>
          <a:prstGeom prst="triangl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01252" tIns="50626" rIns="101252" bIns="50626" anchor="ctr"/>
          <a:lstStyle/>
          <a:p>
            <a:pPr algn="ctr">
              <a:defRPr/>
            </a:pPr>
            <a:endParaRPr lang="en-US" sz="80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45269" y="1969782"/>
            <a:ext cx="2386635" cy="225351"/>
          </a:xfrm>
          <a:prstGeom prst="rect">
            <a:avLst/>
          </a:prstGeom>
          <a:noFill/>
        </p:spPr>
        <p:txBody>
          <a:bodyPr wrap="square" lIns="101252" tIns="50626" rIns="101252" bIns="50626" rtlCol="0">
            <a:spAutoFit/>
          </a:bodyPr>
          <a:lstStyle/>
          <a:p>
            <a:pPr algn="r"/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Melanjutkan program sertifikasi guru 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524890" y="1473601"/>
            <a:ext cx="3512925" cy="348462"/>
          </a:xfrm>
          <a:prstGeom prst="rect">
            <a:avLst/>
          </a:prstGeom>
          <a:noFill/>
        </p:spPr>
        <p:txBody>
          <a:bodyPr wrap="square" lIns="101252" tIns="50626" rIns="101252" bIns="50626" rtlCol="0">
            <a:spAutoFit/>
          </a:bodyPr>
          <a:lstStyle/>
          <a:p>
            <a:pPr marL="177800" indent="-177800" algn="r">
              <a:buFont typeface="Arial" panose="020B0604020202020204" pitchFamily="34" charset="0"/>
              <a:buChar char="•"/>
            </a:pPr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Hasil UKG sebagai syaratan sertifikasi guru</a:t>
            </a:r>
          </a:p>
          <a:p>
            <a:pPr marL="177800" indent="-177800" algn="r">
              <a:buFont typeface="Arial" panose="020B0604020202020204" pitchFamily="34" charset="0"/>
              <a:buChar char="•"/>
            </a:pPr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Menerapkan kelulusan dengan standar Ujian Tulis Nasional (UTN)</a:t>
            </a:r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6204915" y="1598043"/>
            <a:ext cx="0" cy="638874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Isosceles Triangle 66"/>
          <p:cNvSpPr/>
          <p:nvPr/>
        </p:nvSpPr>
        <p:spPr>
          <a:xfrm rot="16200000">
            <a:off x="6041500" y="1618050"/>
            <a:ext cx="141643" cy="101651"/>
          </a:xfrm>
          <a:prstGeom prst="triangl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01252" tIns="50626" rIns="101252" bIns="50626" anchor="ctr"/>
          <a:lstStyle/>
          <a:p>
            <a:pPr algn="ctr">
              <a:defRPr/>
            </a:pPr>
            <a:endParaRPr lang="en-US" sz="800"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V="1">
            <a:off x="7137130" y="1357058"/>
            <a:ext cx="0" cy="887965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Isosceles Triangle 69"/>
          <p:cNvSpPr/>
          <p:nvPr/>
        </p:nvSpPr>
        <p:spPr>
          <a:xfrm rot="16200000">
            <a:off x="6991818" y="1309531"/>
            <a:ext cx="141643" cy="101651"/>
          </a:xfrm>
          <a:prstGeom prst="triangl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01252" tIns="50626" rIns="101252" bIns="50626" anchor="ctr"/>
          <a:lstStyle/>
          <a:p>
            <a:pPr algn="ctr">
              <a:defRPr/>
            </a:pPr>
            <a:endParaRPr lang="en-US" sz="80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031192" y="1272027"/>
            <a:ext cx="3980612" cy="225351"/>
          </a:xfrm>
          <a:prstGeom prst="rect">
            <a:avLst/>
          </a:prstGeom>
          <a:noFill/>
        </p:spPr>
        <p:txBody>
          <a:bodyPr wrap="square" lIns="101252" tIns="50626" rIns="101252" bIns="50626" rtlCol="0">
            <a:spAutoFit/>
          </a:bodyPr>
          <a:lstStyle/>
          <a:p>
            <a:pPr algn="r"/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Pemerintah telah selesai melaksanakan sertifikasi guru pola Portofolio dan PLPG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690106" y="2256043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2016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V="1">
            <a:off x="7635664" y="1348955"/>
            <a:ext cx="0" cy="31670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Isosceles Triangle 82"/>
          <p:cNvSpPr/>
          <p:nvPr/>
        </p:nvSpPr>
        <p:spPr>
          <a:xfrm rot="5400000">
            <a:off x="7647788" y="1301087"/>
            <a:ext cx="124755" cy="101651"/>
          </a:xfrm>
          <a:prstGeom prst="triangl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01252" tIns="50626" rIns="101252" bIns="50626" anchor="ctr"/>
          <a:lstStyle/>
          <a:p>
            <a:pPr algn="ctr">
              <a:defRPr/>
            </a:pPr>
            <a:endParaRPr lang="en-US" sz="80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751963" y="1320506"/>
            <a:ext cx="809995" cy="8409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101252" tIns="50626" rIns="101252" bIns="50626" rtlCol="0">
            <a:spAutoFit/>
          </a:bodyPr>
          <a:lstStyle/>
          <a:p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Pelaksanaan PPG bagi calon guru sesuai dengan Peraturan</a:t>
            </a:r>
          </a:p>
        </p:txBody>
      </p:sp>
      <p:cxnSp>
        <p:nvCxnSpPr>
          <p:cNvPr id="65" name="Straight Connector 64"/>
          <p:cNvCxnSpPr/>
          <p:nvPr/>
        </p:nvCxnSpPr>
        <p:spPr>
          <a:xfrm flipV="1">
            <a:off x="5716750" y="1842225"/>
            <a:ext cx="0" cy="394692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Isosceles Triangle 85"/>
          <p:cNvSpPr/>
          <p:nvPr/>
        </p:nvSpPr>
        <p:spPr>
          <a:xfrm rot="16200000">
            <a:off x="5570754" y="1819717"/>
            <a:ext cx="141643" cy="101651"/>
          </a:xfrm>
          <a:prstGeom prst="triangl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01252" tIns="50626" rIns="101252" bIns="50626" anchor="ctr"/>
          <a:lstStyle/>
          <a:p>
            <a:pPr algn="ctr">
              <a:defRPr/>
            </a:pPr>
            <a:endParaRPr lang="en-US" sz="80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204809" y="1799720"/>
            <a:ext cx="2386635" cy="225351"/>
          </a:xfrm>
          <a:prstGeom prst="rect">
            <a:avLst/>
          </a:prstGeom>
          <a:noFill/>
        </p:spPr>
        <p:txBody>
          <a:bodyPr wrap="square" lIns="101252" tIns="50626" rIns="101252" bIns="50626" rtlCol="0">
            <a:spAutoFit/>
          </a:bodyPr>
          <a:lstStyle/>
          <a:p>
            <a:pPr algn="r"/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Dimulai PPG untuk guru eks SM3T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019040" y="2256043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2005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42344" y="2245023"/>
            <a:ext cx="72008" cy="25995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9" name="Rectangle 68"/>
          <p:cNvSpPr/>
          <p:nvPr/>
        </p:nvSpPr>
        <p:spPr>
          <a:xfrm>
            <a:off x="1744024" y="2245023"/>
            <a:ext cx="72008" cy="25995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2661379" y="1348955"/>
            <a:ext cx="0" cy="31670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Isosceles Triangle 69"/>
          <p:cNvSpPr/>
          <p:nvPr/>
        </p:nvSpPr>
        <p:spPr>
          <a:xfrm rot="16200000">
            <a:off x="2506146" y="1306232"/>
            <a:ext cx="141643" cy="101651"/>
          </a:xfrm>
          <a:prstGeom prst="triangl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01252" tIns="50626" rIns="101252" bIns="50626" anchor="ctr"/>
          <a:lstStyle/>
          <a:p>
            <a:pPr algn="ctr">
              <a:defRPr/>
            </a:pPr>
            <a:endParaRPr lang="en-US" sz="80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758328" y="1314586"/>
            <a:ext cx="744128" cy="3484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101252" tIns="50626" rIns="101252" bIns="50626" rtlCol="0">
            <a:spAutoFit/>
          </a:bodyPr>
          <a:lstStyle/>
          <a:p>
            <a:pPr algn="r"/>
            <a:r>
              <a:rPr lang="id-ID" sz="800" smtClean="0">
                <a:latin typeface="Avenir Next" charset="0"/>
                <a:ea typeface="Avenir Next" charset="0"/>
                <a:cs typeface="Avenir Next" charset="0"/>
              </a:rPr>
              <a:t>UU 14/2005</a:t>
            </a:r>
            <a:endParaRPr lang="id-ID" sz="800" dirty="0" smtClean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504115" y="738825"/>
            <a:ext cx="1288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smtClean="0">
                <a:latin typeface="Avenir Next" charset="0"/>
                <a:ea typeface="Avenir Next" charset="0"/>
                <a:cs typeface="Avenir Next" charset="0"/>
              </a:rPr>
              <a:t>Masa Transisi</a:t>
            </a:r>
            <a:endParaRPr lang="id-ID" sz="14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5" name="Right Brace 4"/>
          <p:cNvSpPr/>
          <p:nvPr/>
        </p:nvSpPr>
        <p:spPr>
          <a:xfrm rot="16200000" flipV="1">
            <a:off x="4978084" y="-1300556"/>
            <a:ext cx="340919" cy="4974285"/>
          </a:xfrm>
          <a:prstGeom prst="rightBrac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683113" y="1169671"/>
            <a:ext cx="102567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7583834" y="737228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smtClean="0">
                <a:latin typeface="Avenir Next" charset="0"/>
                <a:ea typeface="Avenir Next" charset="0"/>
                <a:cs typeface="Avenir Next" charset="0"/>
              </a:rPr>
              <a:t>Masa Optimal</a:t>
            </a:r>
            <a:endParaRPr lang="id-ID" sz="14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56176" y="1441254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56176" y="2089326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42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683788" y="195487"/>
            <a:ext cx="887059" cy="1684928"/>
          </a:xfrm>
          <a:prstGeom prst="rect">
            <a:avLst/>
          </a:prstGeom>
          <a:noFill/>
        </p:spPr>
        <p:txBody>
          <a:bodyPr wrap="none" lIns="68559" tIns="34280" rIns="68559" bIns="34280" rtlCol="0">
            <a:spAutoFit/>
          </a:bodyPr>
          <a:lstStyle/>
          <a:p>
            <a:pPr algn="r"/>
            <a:r>
              <a:rPr lang="en-US" sz="10499" b="1" dirty="0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4</a:t>
            </a:r>
            <a:endParaRPr lang="id-ID" sz="10499" b="1" dirty="0">
              <a:solidFill>
                <a:schemeClr val="bg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3418" y="2031692"/>
            <a:ext cx="6794158" cy="484744"/>
          </a:xfrm>
          <a:prstGeom prst="rect">
            <a:avLst/>
          </a:prstGeom>
          <a:noFill/>
        </p:spPr>
        <p:txBody>
          <a:bodyPr wrap="none" lIns="68575" tIns="34288" rIns="68575" bIns="34288" rtlCol="0">
            <a:spAutoFit/>
          </a:bodyPr>
          <a:lstStyle/>
          <a:p>
            <a:pPr algn="r"/>
            <a:r>
              <a:rPr lang="en-US" sz="2700" b="1" dirty="0" err="1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Upaya</a:t>
            </a:r>
            <a:r>
              <a:rPr lang="en-US" sz="2700" b="1" dirty="0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2700" b="1" dirty="0" err="1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Perbaikan</a:t>
            </a:r>
            <a:r>
              <a:rPr lang="en-US" sz="2700" b="1" dirty="0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: </a:t>
            </a:r>
            <a:r>
              <a:rPr lang="en-US" sz="2700" b="1" dirty="0" err="1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Perubahan</a:t>
            </a:r>
            <a:r>
              <a:rPr lang="en-US" sz="2700" b="1" dirty="0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2700" b="1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Paradigma</a:t>
            </a:r>
            <a:endParaRPr lang="en-US" sz="2700" b="1" dirty="0">
              <a:solidFill>
                <a:schemeClr val="bg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4391262"/>
            <a:ext cx="8267328" cy="700777"/>
          </a:xfrm>
          <a:prstGeom prst="rect">
            <a:avLst/>
          </a:prstGeom>
          <a:solidFill>
            <a:schemeClr val="bg1"/>
          </a:solidFill>
        </p:spPr>
        <p:txBody>
          <a:bodyPr wrap="square" lIns="84400" tIns="42200" rIns="84400" bIns="42200" rtlCol="0">
            <a:spAutoFit/>
          </a:bodyPr>
          <a:lstStyle/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Direktorat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Jenderal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Guru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dan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Tenaga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Kependidikan</a:t>
            </a:r>
            <a:endParaRPr lang="es-ES" sz="2000" b="1" dirty="0" smtClean="0">
              <a:solidFill>
                <a:prstClr val="black"/>
              </a:solidFill>
              <a:latin typeface="Century Gothic"/>
              <a:cs typeface="Century Gothic"/>
            </a:endParaRPr>
          </a:p>
          <a:p>
            <a:pPr algn="ctr" defTabSz="914122"/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Bandung, 2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Mei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2016</a:t>
            </a:r>
            <a:endParaRPr lang="sv-SE" sz="2000" b="1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4371959"/>
            <a:ext cx="8915400" cy="700777"/>
          </a:xfrm>
          <a:prstGeom prst="rect">
            <a:avLst/>
          </a:prstGeom>
          <a:solidFill>
            <a:schemeClr val="bg1"/>
          </a:solidFill>
        </p:spPr>
        <p:txBody>
          <a:bodyPr wrap="square" lIns="84400" tIns="42200" rIns="84400" bIns="42200" rtlCol="0">
            <a:spAutoFit/>
          </a:bodyPr>
          <a:lstStyle/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Direktorat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Jenderal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Guru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dan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Tenaga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Kependidikan</a:t>
            </a:r>
            <a:endParaRPr lang="es-ES" sz="2000" b="1" dirty="0" smtClean="0">
              <a:solidFill>
                <a:prstClr val="black"/>
              </a:solidFill>
              <a:latin typeface="Century Gothic"/>
              <a:cs typeface="Century Gothic"/>
            </a:endParaRPr>
          </a:p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Jogja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18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Mei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2016</a:t>
            </a:r>
            <a:endParaRPr lang="sv-SE" sz="2000" b="1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3705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26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6174" y="2017318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6176" y="1729286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6174" y="1441254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7593" y="2732485"/>
            <a:ext cx="3161132" cy="2022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7241" y="2839642"/>
            <a:ext cx="3105165" cy="198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12303" y="214296"/>
            <a:ext cx="3166130" cy="198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44016" y="214296"/>
            <a:ext cx="3222278" cy="203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" name="TextBox 43"/>
          <p:cNvSpPr txBox="1"/>
          <p:nvPr/>
        </p:nvSpPr>
        <p:spPr>
          <a:xfrm rot="-1920000">
            <a:off x="2975067" y="1725397"/>
            <a:ext cx="178219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592"/>
            <a:r>
              <a:rPr lang="en-US" sz="2100" b="1" i="1" dirty="0" err="1">
                <a:solidFill>
                  <a:srgbClr val="FF0000"/>
                </a:solidFill>
              </a:rPr>
              <a:t>Tatap</a:t>
            </a:r>
            <a:r>
              <a:rPr lang="en-US" sz="2100" b="1" i="1" dirty="0">
                <a:solidFill>
                  <a:srgbClr val="FF0000"/>
                </a:solidFill>
              </a:rPr>
              <a:t> </a:t>
            </a:r>
            <a:r>
              <a:rPr lang="en-US" sz="2100" b="1" i="1" dirty="0" err="1">
                <a:solidFill>
                  <a:srgbClr val="FF0000"/>
                </a:solidFill>
              </a:rPr>
              <a:t>Muka</a:t>
            </a:r>
            <a:endParaRPr lang="en-US" sz="2100" b="1" i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 rot="-1920000">
            <a:off x="6107416" y="2042530"/>
            <a:ext cx="178219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592"/>
            <a:r>
              <a:rPr lang="en-US" sz="2100" b="1" i="1" dirty="0" err="1">
                <a:solidFill>
                  <a:srgbClr val="FF0000"/>
                </a:solidFill>
              </a:rPr>
              <a:t>Kombinasi</a:t>
            </a:r>
            <a:endParaRPr lang="en-US" sz="2100" b="1" i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 rot="-1920000">
            <a:off x="6048249" y="3778104"/>
            <a:ext cx="264723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592"/>
            <a:r>
              <a:rPr lang="en-US" sz="2100" b="1" i="1" dirty="0" err="1">
                <a:solidFill>
                  <a:srgbClr val="FF0000"/>
                </a:solidFill>
              </a:rPr>
              <a:t>Instruktur</a:t>
            </a:r>
            <a:r>
              <a:rPr lang="en-US" sz="2100" b="1" i="1" dirty="0">
                <a:solidFill>
                  <a:srgbClr val="FF0000"/>
                </a:solidFill>
              </a:rPr>
              <a:t>/Mentor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926377" y="627535"/>
            <a:ext cx="1324928" cy="6444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196" dirty="0"/>
          </a:p>
          <a:p>
            <a:endParaRPr lang="en-US" sz="1196" dirty="0"/>
          </a:p>
          <a:p>
            <a:endParaRPr lang="en-US" sz="1196" dirty="0"/>
          </a:p>
        </p:txBody>
      </p:sp>
      <p:sp>
        <p:nvSpPr>
          <p:cNvPr id="48" name="TextBox 47"/>
          <p:cNvSpPr txBox="1"/>
          <p:nvPr/>
        </p:nvSpPr>
        <p:spPr>
          <a:xfrm>
            <a:off x="5191959" y="627535"/>
            <a:ext cx="1324928" cy="6444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196" dirty="0"/>
          </a:p>
          <a:p>
            <a:endParaRPr lang="en-US" sz="1196" dirty="0"/>
          </a:p>
          <a:p>
            <a:endParaRPr lang="en-US" sz="1196" dirty="0"/>
          </a:p>
        </p:txBody>
      </p:sp>
      <p:sp>
        <p:nvSpPr>
          <p:cNvPr id="49" name="TextBox 48"/>
          <p:cNvSpPr txBox="1"/>
          <p:nvPr/>
        </p:nvSpPr>
        <p:spPr>
          <a:xfrm>
            <a:off x="1926377" y="3165817"/>
            <a:ext cx="1324928" cy="6444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196" dirty="0"/>
          </a:p>
          <a:p>
            <a:endParaRPr lang="en-US" sz="1196" dirty="0"/>
          </a:p>
          <a:p>
            <a:endParaRPr lang="en-US" sz="1196" dirty="0"/>
          </a:p>
        </p:txBody>
      </p:sp>
      <p:sp>
        <p:nvSpPr>
          <p:cNvPr id="50" name="TextBox 49"/>
          <p:cNvSpPr txBox="1"/>
          <p:nvPr/>
        </p:nvSpPr>
        <p:spPr>
          <a:xfrm>
            <a:off x="5166737" y="3165817"/>
            <a:ext cx="1324928" cy="6444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196" dirty="0"/>
          </a:p>
          <a:p>
            <a:endParaRPr lang="en-US" sz="1196" dirty="0"/>
          </a:p>
          <a:p>
            <a:endParaRPr lang="en-US" sz="1196" dirty="0"/>
          </a:p>
        </p:txBody>
      </p:sp>
    </p:spTree>
    <p:extLst>
      <p:ext uri="{BB962C8B-B14F-4D97-AF65-F5344CB8AC3E}">
        <p14:creationId xmlns:p14="http://schemas.microsoft.com/office/powerpoint/2010/main" val="156328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27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6174" y="2017318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6176" y="1729286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6174" y="1441254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9714" y="267494"/>
            <a:ext cx="389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00" b="1" dirty="0" smtClean="0">
                <a:latin typeface="Avenir Next" charset="0"/>
                <a:ea typeface="Avenir Next" charset="0"/>
                <a:cs typeface="Avenir Next" charset="0"/>
              </a:rPr>
              <a:t>Jenis dan Model Guru Pembelajar</a:t>
            </a:r>
            <a:endParaRPr lang="id-ID" sz="1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676636" y="655636"/>
            <a:ext cx="2531531" cy="323452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1"/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1091" y="1047865"/>
            <a:ext cx="1320410" cy="831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7511" y="2031352"/>
            <a:ext cx="1323990" cy="785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7532" y="2993335"/>
            <a:ext cx="1323991" cy="80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Rectangle 22"/>
          <p:cNvSpPr/>
          <p:nvPr/>
        </p:nvSpPr>
        <p:spPr>
          <a:xfrm>
            <a:off x="2246378" y="647797"/>
            <a:ext cx="2025225" cy="34504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b="1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rPr>
              <a:t>PROFIL GURU HASIL UKG</a:t>
            </a:r>
          </a:p>
        </p:txBody>
      </p:sp>
      <p:pic>
        <p:nvPicPr>
          <p:cNvPr id="24" name="Picture 2" descr="http://www.centralemployment.co.uk/wp-content/uploads/2015/07/training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630" y="1067890"/>
            <a:ext cx="1064407" cy="87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5790518" y="2942704"/>
            <a:ext cx="961959" cy="947460"/>
            <a:chOff x="3481758" y="3610579"/>
            <a:chExt cx="1368119" cy="1347499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81758" y="3610579"/>
              <a:ext cx="1368119" cy="1347499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 rot="20840310">
              <a:off x="3587979" y="3699058"/>
              <a:ext cx="921728" cy="3775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125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Daring</a:t>
              </a:r>
              <a:endParaRPr lang="en-GB" sz="1125" dirty="0">
                <a:solidFill>
                  <a:prstClr val="black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486746" y="2132616"/>
            <a:ext cx="1622701" cy="632314"/>
            <a:chOff x="4288415" y="3024847"/>
            <a:chExt cx="2307841" cy="899291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88415" y="3024847"/>
              <a:ext cx="723666" cy="899291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31813" y="3058013"/>
              <a:ext cx="1364443" cy="866125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4935911" y="3140660"/>
              <a:ext cx="440462" cy="5622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969" b="1" dirty="0"/>
                <a:t>+</a:t>
              </a:r>
            </a:p>
          </p:txBody>
        </p:sp>
      </p:grpSp>
      <p:sp>
        <p:nvSpPr>
          <p:cNvPr id="33" name="Rectangle 32"/>
          <p:cNvSpPr/>
          <p:nvPr/>
        </p:nvSpPr>
        <p:spPr>
          <a:xfrm>
            <a:off x="4828528" y="655647"/>
            <a:ext cx="2277826" cy="34504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b="1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rPr>
              <a:t>DESAIN GURU PEMBELAJAR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461503" y="1221264"/>
            <a:ext cx="1012613" cy="34504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000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rPr>
              <a:t>Mempelajari </a:t>
            </a:r>
          </a:p>
          <a:p>
            <a:r>
              <a:rPr lang="id-ID" sz="1000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rPr>
              <a:t>8-10 Modul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461503" y="2233886"/>
            <a:ext cx="1012613" cy="34504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000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rPr>
              <a:t>Mempelajari </a:t>
            </a:r>
          </a:p>
          <a:p>
            <a:r>
              <a:rPr lang="id-ID" sz="1000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rPr>
              <a:t>6-8 Modul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461503" y="3209056"/>
            <a:ext cx="1012613" cy="34504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000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rPr>
              <a:t>Mempelajari </a:t>
            </a:r>
          </a:p>
          <a:p>
            <a:r>
              <a:rPr lang="id-ID" sz="1000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rPr>
              <a:t>3-5 Modul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727288" y="1271904"/>
            <a:ext cx="1012613" cy="34504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000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rPr>
              <a:t>Tatap Muka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727268" y="2183255"/>
            <a:ext cx="1063243" cy="34504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000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rPr>
              <a:t>Daring Kombinasi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777903" y="3239327"/>
            <a:ext cx="1012613" cy="34504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000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rPr>
              <a:t>Daring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942584" y="655636"/>
            <a:ext cx="2531531" cy="323452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1"/>
          </a:p>
        </p:txBody>
      </p:sp>
      <p:cxnSp>
        <p:nvCxnSpPr>
          <p:cNvPr id="41" name="Straight Connector 40"/>
          <p:cNvCxnSpPr/>
          <p:nvPr/>
        </p:nvCxnSpPr>
        <p:spPr>
          <a:xfrm>
            <a:off x="1942583" y="1940111"/>
            <a:ext cx="5265585" cy="0"/>
          </a:xfrm>
          <a:prstGeom prst="line">
            <a:avLst/>
          </a:prstGeom>
          <a:ln w="28575">
            <a:solidFill>
              <a:srgbClr val="FFC000"/>
            </a:solidFill>
            <a:prstDash val="sysDot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1942583" y="2942704"/>
            <a:ext cx="5265585" cy="7784"/>
          </a:xfrm>
          <a:prstGeom prst="line">
            <a:avLst/>
          </a:prstGeom>
          <a:ln w="28575">
            <a:solidFill>
              <a:srgbClr val="FFC000"/>
            </a:solidFill>
            <a:prstDash val="sysDot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942583" y="1018740"/>
            <a:ext cx="5265585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4729702" y="3996694"/>
            <a:ext cx="3946754" cy="853436"/>
            <a:chOff x="2465933" y="5684185"/>
            <a:chExt cx="5613161" cy="1213775"/>
          </a:xfrm>
        </p:grpSpPr>
        <p:grpSp>
          <p:nvGrpSpPr>
            <p:cNvPr id="45" name="Group 44"/>
            <p:cNvGrpSpPr/>
            <p:nvPr/>
          </p:nvGrpSpPr>
          <p:grpSpPr>
            <a:xfrm>
              <a:off x="2537941" y="5684185"/>
              <a:ext cx="5397137" cy="1114355"/>
              <a:chOff x="2104683" y="5684185"/>
              <a:chExt cx="5397137" cy="1114355"/>
            </a:xfrm>
          </p:grpSpPr>
          <p:pic>
            <p:nvPicPr>
              <p:cNvPr id="47" name="Picture 3"/>
              <p:cNvPicPr>
                <a:picLocks noChangeAspect="1" noChangeArrowheads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104683" y="5684185"/>
                <a:ext cx="1866943" cy="11143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8" name="Rectangle 47"/>
              <p:cNvSpPr/>
              <p:nvPr/>
            </p:nvSpPr>
            <p:spPr>
              <a:xfrm>
                <a:off x="3906093" y="6047187"/>
                <a:ext cx="1728192" cy="49073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id-ID" sz="1000" dirty="0">
                    <a:solidFill>
                      <a:sysClr val="windowText" lastClr="000000"/>
                    </a:solidFill>
                    <a:latin typeface="Avenir Next" charset="0"/>
                    <a:ea typeface="Avenir Next" charset="0"/>
                    <a:cs typeface="Avenir Next" charset="0"/>
                  </a:rPr>
                  <a:t>Mempelajari </a:t>
                </a:r>
              </a:p>
              <a:p>
                <a:r>
                  <a:rPr lang="id-ID" sz="1000" dirty="0">
                    <a:solidFill>
                      <a:sysClr val="windowText" lastClr="000000"/>
                    </a:solidFill>
                    <a:latin typeface="Avenir Next" charset="0"/>
                    <a:ea typeface="Avenir Next" charset="0"/>
                    <a:cs typeface="Avenir Next" charset="0"/>
                  </a:rPr>
                  <a:t>0-2 Modul</a:t>
                </a: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5557604" y="5995994"/>
                <a:ext cx="1944216" cy="49073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000" dirty="0">
                    <a:solidFill>
                      <a:sysClr val="windowText" lastClr="000000"/>
                    </a:solidFill>
                    <a:latin typeface="Avenir Next" charset="0"/>
                    <a:ea typeface="Avenir Next" charset="0"/>
                    <a:cs typeface="Avenir Next" charset="0"/>
                  </a:rPr>
                  <a:t>Instruktur/Mentor</a:t>
                </a:r>
              </a:p>
            </p:txBody>
          </p:sp>
          <p:sp>
            <p:nvSpPr>
              <p:cNvPr id="50" name="Right Arrow 49"/>
              <p:cNvSpPr/>
              <p:nvPr/>
            </p:nvSpPr>
            <p:spPr>
              <a:xfrm>
                <a:off x="5202237" y="6093083"/>
                <a:ext cx="288032" cy="296557"/>
              </a:xfrm>
              <a:prstGeom prst="rightArrow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121"/>
              </a:p>
            </p:txBody>
          </p:sp>
        </p:grpSp>
        <p:sp>
          <p:nvSpPr>
            <p:cNvPr id="46" name="Rectangle 45"/>
            <p:cNvSpPr/>
            <p:nvPr/>
          </p:nvSpPr>
          <p:spPr>
            <a:xfrm>
              <a:off x="2465933" y="5684185"/>
              <a:ext cx="5613161" cy="1213775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21"/>
            </a:p>
          </p:txBody>
        </p:sp>
      </p:grpSp>
      <p:sp>
        <p:nvSpPr>
          <p:cNvPr id="51" name="Shape 24"/>
          <p:cNvSpPr>
            <a:spLocks/>
          </p:cNvSpPr>
          <p:nvPr/>
        </p:nvSpPr>
        <p:spPr bwMode="auto">
          <a:xfrm rot="469543" flipH="1">
            <a:off x="7237928" y="2368574"/>
            <a:ext cx="1186669" cy="1581068"/>
          </a:xfrm>
          <a:custGeom>
            <a:avLst/>
            <a:gdLst>
              <a:gd name="T0" fmla="*/ 1103158 w 2206703"/>
              <a:gd name="T1" fmla="*/ 0 h 1446845"/>
              <a:gd name="T2" fmla="*/ 2206313 w 2206703"/>
              <a:gd name="T3" fmla="*/ 725814 h 1446845"/>
              <a:gd name="T4" fmla="*/ 1103158 w 2206703"/>
              <a:gd name="T5" fmla="*/ 1451627 h 1446845"/>
              <a:gd name="T6" fmla="*/ 0 w 2206703"/>
              <a:gd name="T7" fmla="*/ 725814 h 1446845"/>
              <a:gd name="T8" fmla="*/ 0 w 2206703"/>
              <a:gd name="T9" fmla="*/ 1451627 h 1446845"/>
              <a:gd name="T10" fmla="*/ 1732145 w 2206703"/>
              <a:gd name="T11" fmla="*/ 0 h 1446845"/>
              <a:gd name="T12" fmla="*/ 2206313 w 2206703"/>
              <a:gd name="T13" fmla="*/ 227253 h 1446845"/>
              <a:gd name="T14" fmla="*/ 1799476 w 2206703"/>
              <a:gd name="T15" fmla="*/ 599668 h 1446845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5898240 60000 65536"/>
              <a:gd name="T21" fmla="*/ 17694720 60000 65536"/>
              <a:gd name="T22" fmla="*/ 0 60000 65536"/>
              <a:gd name="T23" fmla="*/ 5898240 60000 65536"/>
              <a:gd name="T24" fmla="*/ 0 w 2206703"/>
              <a:gd name="T25" fmla="*/ 0 h 1446845"/>
              <a:gd name="T26" fmla="*/ 2206703 w 2206703"/>
              <a:gd name="T27" fmla="*/ 1446845 h 144684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06703" h="1446845">
                <a:moveTo>
                  <a:pt x="0" y="1446845"/>
                </a:moveTo>
                <a:cubicBezTo>
                  <a:pt x="245189" y="803803"/>
                  <a:pt x="829465" y="381807"/>
                  <a:pt x="1752828" y="180856"/>
                </a:cubicBezTo>
                <a:lnTo>
                  <a:pt x="1732450" y="0"/>
                </a:lnTo>
                <a:lnTo>
                  <a:pt x="2206703" y="226504"/>
                </a:lnTo>
                <a:lnTo>
                  <a:pt x="1799794" y="597692"/>
                </a:lnTo>
                <a:lnTo>
                  <a:pt x="1779416" y="416836"/>
                </a:lnTo>
                <a:cubicBezTo>
                  <a:pt x="960923" y="497216"/>
                  <a:pt x="367784" y="840552"/>
                  <a:pt x="0" y="1446845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id-ID" sz="1121">
              <a:solidFill>
                <a:prstClr val="black"/>
              </a:solidFill>
            </a:endParaRPr>
          </a:p>
        </p:txBody>
      </p:sp>
      <p:sp>
        <p:nvSpPr>
          <p:cNvPr id="52" name="Right Arrow 51"/>
          <p:cNvSpPr/>
          <p:nvPr/>
        </p:nvSpPr>
        <p:spPr>
          <a:xfrm>
            <a:off x="4423505" y="1367166"/>
            <a:ext cx="202523" cy="208517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1"/>
          </a:p>
        </p:txBody>
      </p:sp>
      <p:sp>
        <p:nvSpPr>
          <p:cNvPr id="53" name="Right Arrow 52"/>
          <p:cNvSpPr/>
          <p:nvPr/>
        </p:nvSpPr>
        <p:spPr>
          <a:xfrm>
            <a:off x="4423505" y="2233886"/>
            <a:ext cx="202523" cy="208517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1"/>
          </a:p>
        </p:txBody>
      </p:sp>
      <p:sp>
        <p:nvSpPr>
          <p:cNvPr id="54" name="Right Arrow 53"/>
          <p:cNvSpPr/>
          <p:nvPr/>
        </p:nvSpPr>
        <p:spPr>
          <a:xfrm>
            <a:off x="4423505" y="3290468"/>
            <a:ext cx="202523" cy="208517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121"/>
          </a:p>
        </p:txBody>
      </p:sp>
    </p:spTree>
    <p:extLst>
      <p:ext uri="{BB962C8B-B14F-4D97-AF65-F5344CB8AC3E}">
        <p14:creationId xmlns:p14="http://schemas.microsoft.com/office/powerpoint/2010/main" val="328977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28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6174" y="2017318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6176" y="1729286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6174" y="1441254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79716" y="267494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00" b="1" dirty="0" smtClean="0">
                <a:latin typeface="Avenir Next" charset="0"/>
                <a:ea typeface="Avenir Next" charset="0"/>
                <a:cs typeface="Avenir Next" charset="0"/>
              </a:rPr>
              <a:t>Desain Guru Pembelajar</a:t>
            </a:r>
            <a:endParaRPr lang="id-ID" sz="1800" dirty="0">
              <a:latin typeface="Avenir Next" charset="0"/>
              <a:ea typeface="Avenir Next" charset="0"/>
              <a:cs typeface="Avenir Next" charset="0"/>
            </a:endParaRPr>
          </a:p>
        </p:txBody>
      </p:sp>
      <p:pic>
        <p:nvPicPr>
          <p:cNvPr id="56" name="Picture 55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44176" y="922976"/>
            <a:ext cx="1743794" cy="103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7" name="Rectangle 56"/>
          <p:cNvSpPr/>
          <p:nvPr/>
        </p:nvSpPr>
        <p:spPr>
          <a:xfrm>
            <a:off x="1979712" y="568572"/>
            <a:ext cx="1596598" cy="3931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b="1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rPr>
              <a:t>Profil Guru</a:t>
            </a:r>
          </a:p>
        </p:txBody>
      </p:sp>
      <p:sp>
        <p:nvSpPr>
          <p:cNvPr id="59" name="Shape 24"/>
          <p:cNvSpPr>
            <a:spLocks/>
          </p:cNvSpPr>
          <p:nvPr/>
        </p:nvSpPr>
        <p:spPr bwMode="auto">
          <a:xfrm rot="233900" flipV="1">
            <a:off x="2012339" y="1895483"/>
            <a:ext cx="327236" cy="526865"/>
          </a:xfrm>
          <a:custGeom>
            <a:avLst/>
            <a:gdLst>
              <a:gd name="T0" fmla="*/ 1103158 w 2206703"/>
              <a:gd name="T1" fmla="*/ 0 h 1446845"/>
              <a:gd name="T2" fmla="*/ 2206313 w 2206703"/>
              <a:gd name="T3" fmla="*/ 725814 h 1446845"/>
              <a:gd name="T4" fmla="*/ 1103158 w 2206703"/>
              <a:gd name="T5" fmla="*/ 1451627 h 1446845"/>
              <a:gd name="T6" fmla="*/ 0 w 2206703"/>
              <a:gd name="T7" fmla="*/ 725814 h 1446845"/>
              <a:gd name="T8" fmla="*/ 0 w 2206703"/>
              <a:gd name="T9" fmla="*/ 1451627 h 1446845"/>
              <a:gd name="T10" fmla="*/ 1732145 w 2206703"/>
              <a:gd name="T11" fmla="*/ 0 h 1446845"/>
              <a:gd name="T12" fmla="*/ 2206313 w 2206703"/>
              <a:gd name="T13" fmla="*/ 227253 h 1446845"/>
              <a:gd name="T14" fmla="*/ 1799476 w 2206703"/>
              <a:gd name="T15" fmla="*/ 599668 h 1446845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5898240 60000 65536"/>
              <a:gd name="T21" fmla="*/ 17694720 60000 65536"/>
              <a:gd name="T22" fmla="*/ 0 60000 65536"/>
              <a:gd name="T23" fmla="*/ 5898240 60000 65536"/>
              <a:gd name="T24" fmla="*/ 0 w 2206703"/>
              <a:gd name="T25" fmla="*/ 0 h 1446845"/>
              <a:gd name="T26" fmla="*/ 2206703 w 2206703"/>
              <a:gd name="T27" fmla="*/ 1446845 h 144684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06703" h="1446845">
                <a:moveTo>
                  <a:pt x="0" y="1446845"/>
                </a:moveTo>
                <a:cubicBezTo>
                  <a:pt x="245189" y="803803"/>
                  <a:pt x="829465" y="381807"/>
                  <a:pt x="1752828" y="180856"/>
                </a:cubicBezTo>
                <a:lnTo>
                  <a:pt x="1732450" y="0"/>
                </a:lnTo>
                <a:lnTo>
                  <a:pt x="2206703" y="226504"/>
                </a:lnTo>
                <a:lnTo>
                  <a:pt x="1799794" y="597692"/>
                </a:lnTo>
                <a:lnTo>
                  <a:pt x="1779416" y="416836"/>
                </a:lnTo>
                <a:cubicBezTo>
                  <a:pt x="960923" y="497216"/>
                  <a:pt x="367784" y="840552"/>
                  <a:pt x="0" y="1446845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id-ID" sz="1000">
              <a:solidFill>
                <a:prstClr val="black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906176" y="2695049"/>
            <a:ext cx="1670811" cy="1569549"/>
            <a:chOff x="2249909" y="3246720"/>
            <a:chExt cx="2376264" cy="2232248"/>
          </a:xfrm>
          <a:effectLst/>
        </p:grpSpPr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98644" y="3640495"/>
              <a:ext cx="1742921" cy="1406426"/>
            </a:xfrm>
            <a:prstGeom prst="rect">
              <a:avLst/>
            </a:prstGeom>
            <a:ln>
              <a:noFill/>
            </a:ln>
          </p:spPr>
        </p:pic>
        <p:sp>
          <p:nvSpPr>
            <p:cNvPr id="62" name="Oval 61"/>
            <p:cNvSpPr/>
            <p:nvPr/>
          </p:nvSpPr>
          <p:spPr>
            <a:xfrm>
              <a:off x="2249909" y="3246720"/>
              <a:ext cx="2376264" cy="2232248"/>
            </a:xfrm>
            <a:prstGeom prst="ellipse">
              <a:avLst/>
            </a:prstGeom>
            <a:noFill/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00"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  <p:cxnSp>
        <p:nvCxnSpPr>
          <p:cNvPr id="63" name="Curved Connector 62"/>
          <p:cNvCxnSpPr/>
          <p:nvPr/>
        </p:nvCxnSpPr>
        <p:spPr>
          <a:xfrm rot="5400000" flipH="1" flipV="1">
            <a:off x="4352369" y="2447137"/>
            <a:ext cx="457693" cy="497838"/>
          </a:xfrm>
          <a:prstGeom prst="curvedConnector2">
            <a:avLst/>
          </a:prstGeom>
          <a:ln>
            <a:solidFill>
              <a:schemeClr val="tx1"/>
            </a:solidFill>
            <a:headEnd type="none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Flowchart: Alternate Process 101"/>
          <p:cNvSpPr/>
          <p:nvPr/>
        </p:nvSpPr>
        <p:spPr>
          <a:xfrm>
            <a:off x="7918591" y="2924904"/>
            <a:ext cx="556937" cy="541464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dirty="0">
                <a:latin typeface="Avenir Next" charset="0"/>
                <a:ea typeface="Avenir Next" charset="0"/>
                <a:cs typeface="Avenir Next" charset="0"/>
              </a:rPr>
              <a:t>Test Akhir</a:t>
            </a:r>
          </a:p>
        </p:txBody>
      </p:sp>
      <p:cxnSp>
        <p:nvCxnSpPr>
          <p:cNvPr id="65" name="Curved Connector 64"/>
          <p:cNvCxnSpPr/>
          <p:nvPr/>
        </p:nvCxnSpPr>
        <p:spPr>
          <a:xfrm>
            <a:off x="7867975" y="2467210"/>
            <a:ext cx="329099" cy="457694"/>
          </a:xfrm>
          <a:prstGeom prst="curvedConnector2">
            <a:avLst/>
          </a:prstGeom>
          <a:ln>
            <a:solidFill>
              <a:schemeClr val="tx1"/>
            </a:solidFill>
            <a:headEnd type="none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oup 65"/>
          <p:cNvGrpSpPr/>
          <p:nvPr/>
        </p:nvGrpSpPr>
        <p:grpSpPr>
          <a:xfrm>
            <a:off x="4830121" y="2036849"/>
            <a:ext cx="3037838" cy="860721"/>
            <a:chOff x="4554165" y="1584464"/>
            <a:chExt cx="4320480" cy="1224136"/>
          </a:xfrm>
        </p:grpSpPr>
        <p:sp>
          <p:nvSpPr>
            <p:cNvPr id="67" name="Rectangle 66"/>
            <p:cNvSpPr/>
            <p:nvPr/>
          </p:nvSpPr>
          <p:spPr>
            <a:xfrm>
              <a:off x="4554165" y="1584464"/>
              <a:ext cx="4320480" cy="12241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00"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698181" y="1857399"/>
              <a:ext cx="1505310" cy="7200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000" dirty="0">
                  <a:solidFill>
                    <a:sysClr val="windowText" lastClr="000000"/>
                  </a:solidFill>
                  <a:latin typeface="Avenir Next" charset="0"/>
                  <a:ea typeface="Avenir Next" charset="0"/>
                  <a:cs typeface="Avenir Next" charset="0"/>
                </a:rPr>
                <a:t>Tatap Muka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6498381" y="1728480"/>
              <a:ext cx="2160240" cy="8791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000" dirty="0">
                  <a:solidFill>
                    <a:sysClr val="windowText" lastClr="000000"/>
                  </a:solidFill>
                  <a:latin typeface="Avenir Next" charset="0"/>
                  <a:ea typeface="Avenir Next" charset="0"/>
                  <a:cs typeface="Avenir Next" charset="0"/>
                </a:rPr>
                <a:t>P4TK, LPMP, KKG, MGMP, Organisasi Profesi, Lembaga Diklat</a:t>
              </a:r>
            </a:p>
          </p:txBody>
        </p:sp>
        <p:sp>
          <p:nvSpPr>
            <p:cNvPr id="70" name="Right Arrow 69"/>
            <p:cNvSpPr/>
            <p:nvPr/>
          </p:nvSpPr>
          <p:spPr>
            <a:xfrm>
              <a:off x="6210349" y="2065847"/>
              <a:ext cx="288032" cy="296557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00"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  <p:cxnSp>
        <p:nvCxnSpPr>
          <p:cNvPr id="71" name="Curved Connector 70"/>
          <p:cNvCxnSpPr/>
          <p:nvPr/>
        </p:nvCxnSpPr>
        <p:spPr>
          <a:xfrm flipV="1">
            <a:off x="7867975" y="3466368"/>
            <a:ext cx="329099" cy="441130"/>
          </a:xfrm>
          <a:prstGeom prst="curvedConnector2">
            <a:avLst/>
          </a:prstGeom>
          <a:ln>
            <a:solidFill>
              <a:schemeClr val="tx1"/>
            </a:solidFill>
            <a:headEnd type="none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6170100" y="1694348"/>
            <a:ext cx="1596598" cy="3931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000" b="1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rPr>
              <a:t>Tempat/Lokasi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4830121" y="3094734"/>
            <a:ext cx="3037838" cy="1625549"/>
            <a:chOff x="4554165" y="3505948"/>
            <a:chExt cx="4320480" cy="2311892"/>
          </a:xfrm>
        </p:grpSpPr>
        <p:sp>
          <p:nvSpPr>
            <p:cNvPr id="74" name="Rectangle 73"/>
            <p:cNvSpPr/>
            <p:nvPr/>
          </p:nvSpPr>
          <p:spPr>
            <a:xfrm>
              <a:off x="4554165" y="3505948"/>
              <a:ext cx="4320480" cy="23118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00"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698181" y="3729606"/>
              <a:ext cx="1580576" cy="7200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000" dirty="0">
                  <a:solidFill>
                    <a:sysClr val="windowText" lastClr="000000"/>
                  </a:solidFill>
                  <a:latin typeface="Avenir Next" charset="0"/>
                  <a:ea typeface="Avenir Next" charset="0"/>
                  <a:cs typeface="Avenir Next" charset="0"/>
                </a:rPr>
                <a:t>Daring Kombinasi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6498381" y="3729607"/>
              <a:ext cx="2160240" cy="7200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000" dirty="0">
                  <a:solidFill>
                    <a:sysClr val="windowText" lastClr="000000"/>
                  </a:solidFill>
                  <a:latin typeface="Avenir Next" charset="0"/>
                  <a:ea typeface="Avenir Next" charset="0"/>
                  <a:cs typeface="Avenir Next" charset="0"/>
                </a:rPr>
                <a:t>Sekolah, KKG, MGMP, Rumah</a:t>
              </a:r>
            </a:p>
          </p:txBody>
        </p:sp>
        <p:sp>
          <p:nvSpPr>
            <p:cNvPr id="77" name="Right Arrow 76"/>
            <p:cNvSpPr/>
            <p:nvPr/>
          </p:nvSpPr>
          <p:spPr>
            <a:xfrm>
              <a:off x="6210349" y="3937105"/>
              <a:ext cx="288032" cy="296557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00"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770189" y="4953744"/>
              <a:ext cx="1505310" cy="7200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000" dirty="0">
                  <a:solidFill>
                    <a:sysClr val="windowText" lastClr="000000"/>
                  </a:solidFill>
                  <a:latin typeface="Avenir Next" charset="0"/>
                  <a:ea typeface="Avenir Next" charset="0"/>
                  <a:cs typeface="Avenir Next" charset="0"/>
                </a:rPr>
                <a:t>Daring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6498381" y="4953745"/>
              <a:ext cx="2160240" cy="7200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000" dirty="0">
                  <a:solidFill>
                    <a:sysClr val="windowText" lastClr="000000"/>
                  </a:solidFill>
                  <a:latin typeface="Avenir Next" charset="0"/>
                  <a:ea typeface="Avenir Next" charset="0"/>
                  <a:cs typeface="Avenir Next" charset="0"/>
                </a:rPr>
                <a:t>Sekolah, KKG, MGMP, Rumah</a:t>
              </a:r>
            </a:p>
          </p:txBody>
        </p:sp>
        <p:sp>
          <p:nvSpPr>
            <p:cNvPr id="80" name="Right Arrow 79"/>
            <p:cNvSpPr/>
            <p:nvPr/>
          </p:nvSpPr>
          <p:spPr>
            <a:xfrm>
              <a:off x="6210349" y="5161244"/>
              <a:ext cx="288032" cy="296557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00"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81" name="Rounded Rectangle 80"/>
            <p:cNvSpPr/>
            <p:nvPr/>
          </p:nvSpPr>
          <p:spPr>
            <a:xfrm>
              <a:off x="4554165" y="4480079"/>
              <a:ext cx="4176464" cy="411248"/>
            </a:xfrm>
            <a:prstGeom prst="roundRect">
              <a:avLst/>
            </a:prstGeom>
            <a:noFill/>
            <a:ln w="31750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1193" tIns="35596" rIns="71193" bIns="35596" rtlCol="0" anchor="ctr"/>
            <a:lstStyle/>
            <a:p>
              <a:pPr algn="ctr"/>
              <a:r>
                <a:rPr lang="en-GB" sz="1000" dirty="0">
                  <a:solidFill>
                    <a:srgbClr val="FF0000"/>
                  </a:solidFill>
                  <a:latin typeface="Avenir Next" charset="0"/>
                  <a:ea typeface="Avenir Next" charset="0"/>
                  <a:cs typeface="Avenir Next" charset="0"/>
                </a:rPr>
                <a:t>Login</a:t>
              </a:r>
              <a:r>
                <a:rPr lang="id-ID" sz="1000" dirty="0">
                  <a:solidFill>
                    <a:srgbClr val="FF0000"/>
                  </a:solidFill>
                  <a:latin typeface="Avenir Next" charset="0"/>
                  <a:ea typeface="Avenir Next" charset="0"/>
                  <a:cs typeface="Avenir Next" charset="0"/>
                </a:rPr>
                <a:t> ke Sistem: 12345 + no UKG </a:t>
              </a:r>
              <a:endParaRPr lang="en-GB" sz="1000" dirty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  <p:sp>
        <p:nvSpPr>
          <p:cNvPr id="82" name="Rectangle 81"/>
          <p:cNvSpPr/>
          <p:nvPr/>
        </p:nvSpPr>
        <p:spPr>
          <a:xfrm>
            <a:off x="2159229" y="2144132"/>
            <a:ext cx="19842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" charset="0"/>
                <a:ea typeface="Avenir Next" charset="0"/>
                <a:cs typeface="Avenir Next" charset="0"/>
              </a:rPr>
              <a:t>Guru Pembelajar </a:t>
            </a:r>
          </a:p>
          <a:p>
            <a:pPr algn="ctr"/>
            <a:r>
              <a:rPr lang="id-ID" sz="1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" charset="0"/>
                <a:ea typeface="Avenir Next" charset="0"/>
                <a:cs typeface="Avenir Next" charset="0"/>
              </a:rPr>
              <a:t>TK, SD, SMP, SMA, SMK</a:t>
            </a:r>
            <a:endParaRPr lang="id-ID" sz="1000" dirty="0"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83" name="Curved Connector 82"/>
          <p:cNvCxnSpPr/>
          <p:nvPr/>
        </p:nvCxnSpPr>
        <p:spPr>
          <a:xfrm>
            <a:off x="4576968" y="3479833"/>
            <a:ext cx="354414" cy="25315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headEnd type="none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Curved Connector 83"/>
          <p:cNvCxnSpPr/>
          <p:nvPr/>
        </p:nvCxnSpPr>
        <p:spPr>
          <a:xfrm rot="16200000" flipH="1">
            <a:off x="4491591" y="3875435"/>
            <a:ext cx="331117" cy="649730"/>
          </a:xfrm>
          <a:prstGeom prst="curvedConnector2">
            <a:avLst/>
          </a:prstGeom>
          <a:ln>
            <a:solidFill>
              <a:schemeClr val="tx1"/>
            </a:solidFill>
            <a:headEnd type="none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Shape 24"/>
          <p:cNvSpPr>
            <a:spLocks/>
          </p:cNvSpPr>
          <p:nvPr/>
        </p:nvSpPr>
        <p:spPr bwMode="auto">
          <a:xfrm flipV="1">
            <a:off x="2477660" y="2674500"/>
            <a:ext cx="327236" cy="526865"/>
          </a:xfrm>
          <a:custGeom>
            <a:avLst/>
            <a:gdLst>
              <a:gd name="T0" fmla="*/ 1103158 w 2206703"/>
              <a:gd name="T1" fmla="*/ 0 h 1446845"/>
              <a:gd name="T2" fmla="*/ 2206313 w 2206703"/>
              <a:gd name="T3" fmla="*/ 725814 h 1446845"/>
              <a:gd name="T4" fmla="*/ 1103158 w 2206703"/>
              <a:gd name="T5" fmla="*/ 1451627 h 1446845"/>
              <a:gd name="T6" fmla="*/ 0 w 2206703"/>
              <a:gd name="T7" fmla="*/ 725814 h 1446845"/>
              <a:gd name="T8" fmla="*/ 0 w 2206703"/>
              <a:gd name="T9" fmla="*/ 1451627 h 1446845"/>
              <a:gd name="T10" fmla="*/ 1732145 w 2206703"/>
              <a:gd name="T11" fmla="*/ 0 h 1446845"/>
              <a:gd name="T12" fmla="*/ 2206313 w 2206703"/>
              <a:gd name="T13" fmla="*/ 227253 h 1446845"/>
              <a:gd name="T14" fmla="*/ 1799476 w 2206703"/>
              <a:gd name="T15" fmla="*/ 599668 h 1446845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5898240 60000 65536"/>
              <a:gd name="T21" fmla="*/ 17694720 60000 65536"/>
              <a:gd name="T22" fmla="*/ 0 60000 65536"/>
              <a:gd name="T23" fmla="*/ 5898240 60000 65536"/>
              <a:gd name="T24" fmla="*/ 0 w 2206703"/>
              <a:gd name="T25" fmla="*/ 0 h 1446845"/>
              <a:gd name="T26" fmla="*/ 2206703 w 2206703"/>
              <a:gd name="T27" fmla="*/ 1446845 h 144684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06703" h="1446845">
                <a:moveTo>
                  <a:pt x="0" y="1446845"/>
                </a:moveTo>
                <a:cubicBezTo>
                  <a:pt x="245189" y="803803"/>
                  <a:pt x="829465" y="381807"/>
                  <a:pt x="1752828" y="180856"/>
                </a:cubicBezTo>
                <a:lnTo>
                  <a:pt x="1732450" y="0"/>
                </a:lnTo>
                <a:lnTo>
                  <a:pt x="2206703" y="226504"/>
                </a:lnTo>
                <a:lnTo>
                  <a:pt x="1799794" y="597692"/>
                </a:lnTo>
                <a:lnTo>
                  <a:pt x="1779416" y="416836"/>
                </a:lnTo>
                <a:cubicBezTo>
                  <a:pt x="960923" y="497216"/>
                  <a:pt x="367784" y="840552"/>
                  <a:pt x="0" y="1446845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id-ID" sz="1000">
              <a:solidFill>
                <a:prstClr val="black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86" name="Elbow Connector 85"/>
          <p:cNvCxnSpPr/>
          <p:nvPr/>
        </p:nvCxnSpPr>
        <p:spPr>
          <a:xfrm flipH="1" flipV="1">
            <a:off x="3687971" y="1442686"/>
            <a:ext cx="4787556" cy="1752961"/>
          </a:xfrm>
          <a:prstGeom prst="bentConnector3">
            <a:avLst>
              <a:gd name="adj1" fmla="val -3357"/>
            </a:avLst>
          </a:prstGeom>
          <a:ln>
            <a:solidFill>
              <a:schemeClr val="tx1"/>
            </a:solidFill>
            <a:headEnd type="none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2768700" y="4365860"/>
            <a:ext cx="1858921" cy="50630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id-ID" sz="1000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rPr>
              <a:t>Direktori Modul </a:t>
            </a:r>
          </a:p>
          <a:p>
            <a:pPr algn="ctr"/>
            <a:r>
              <a:rPr lang="id-ID" sz="1000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rPr>
              <a:t>Guru Pembelajar</a:t>
            </a:r>
          </a:p>
          <a:p>
            <a:pPr algn="ctr"/>
            <a:r>
              <a:rPr lang="id-ID" sz="1000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rPr>
              <a:t>2.000 Modul</a:t>
            </a:r>
          </a:p>
        </p:txBody>
      </p:sp>
    </p:spTree>
    <p:extLst>
      <p:ext uri="{BB962C8B-B14F-4D97-AF65-F5344CB8AC3E}">
        <p14:creationId xmlns:p14="http://schemas.microsoft.com/office/powerpoint/2010/main" val="401437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29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6174" y="2017318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6176" y="1729286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6174" y="1441254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grpSp>
        <p:nvGrpSpPr>
          <p:cNvPr id="182" name="Group 3"/>
          <p:cNvGrpSpPr/>
          <p:nvPr/>
        </p:nvGrpSpPr>
        <p:grpSpPr>
          <a:xfrm>
            <a:off x="3872335" y="1512968"/>
            <a:ext cx="1779947" cy="1634846"/>
            <a:chOff x="2051720" y="1208627"/>
            <a:chExt cx="2592288" cy="2450699"/>
          </a:xfrm>
        </p:grpSpPr>
        <p:sp>
          <p:nvSpPr>
            <p:cNvPr id="183" name="Oval 182"/>
            <p:cNvSpPr/>
            <p:nvPr/>
          </p:nvSpPr>
          <p:spPr bwMode="auto">
            <a:xfrm>
              <a:off x="2730636" y="1924181"/>
              <a:ext cx="1229295" cy="1072771"/>
            </a:xfrm>
            <a:prstGeom prst="ellipse">
              <a:avLst/>
            </a:prstGeom>
            <a:noFill/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rIns="0" anchor="ctr">
              <a:normAutofit/>
            </a:bodyPr>
            <a:lstStyle/>
            <a:p>
              <a:pPr algn="ctr"/>
              <a:endParaRPr lang="id-ID" sz="900" b="1" dirty="0">
                <a:solidFill>
                  <a:srgbClr val="FFFFFF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184" name="Oval 183"/>
            <p:cNvSpPr/>
            <p:nvPr/>
          </p:nvSpPr>
          <p:spPr bwMode="auto">
            <a:xfrm>
              <a:off x="2945037" y="2132855"/>
              <a:ext cx="868358" cy="777280"/>
            </a:xfrm>
            <a:prstGeom prst="ellipse">
              <a:avLst/>
            </a:prstGeom>
            <a:ln w="12700">
              <a:solidFill>
                <a:srgbClr val="FFC00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lIns="0" rIns="0" anchor="ctr">
              <a:noAutofit/>
            </a:bodyPr>
            <a:lstStyle/>
            <a:p>
              <a:pPr algn="ctr"/>
              <a:r>
                <a:rPr lang="id-ID" sz="750" b="1" dirty="0">
                  <a:solidFill>
                    <a:sysClr val="windowText" lastClr="000000"/>
                  </a:solidFill>
                  <a:ea typeface="ＭＳ Ｐゴシック" charset="0"/>
                  <a:cs typeface="Arial" charset="0"/>
                </a:rPr>
                <a:t>Direktori </a:t>
              </a:r>
              <a:r>
                <a:rPr lang="en-US" sz="750" b="1" dirty="0">
                  <a:solidFill>
                    <a:sysClr val="windowText" lastClr="000000"/>
                  </a:solidFill>
                  <a:ea typeface="ＭＳ Ｐゴシック" charset="0"/>
                  <a:cs typeface="Arial" charset="0"/>
                </a:rPr>
                <a:t>GP</a:t>
              </a:r>
              <a:endParaRPr lang="id-ID" sz="750" b="1" dirty="0">
                <a:solidFill>
                  <a:sysClr val="windowText" lastClr="000000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185" name="Oval 184"/>
            <p:cNvSpPr/>
            <p:nvPr/>
          </p:nvSpPr>
          <p:spPr>
            <a:xfrm>
              <a:off x="2881220" y="1924181"/>
              <a:ext cx="216024" cy="23083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186" name="Oval 185"/>
            <p:cNvSpPr/>
            <p:nvPr/>
          </p:nvSpPr>
          <p:spPr>
            <a:xfrm>
              <a:off x="3161670" y="1810717"/>
              <a:ext cx="216024" cy="23083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187" name="Oval 186"/>
            <p:cNvSpPr/>
            <p:nvPr/>
          </p:nvSpPr>
          <p:spPr>
            <a:xfrm>
              <a:off x="3676512" y="1960373"/>
              <a:ext cx="216024" cy="23083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188" name="Oval 187"/>
            <p:cNvSpPr/>
            <p:nvPr/>
          </p:nvSpPr>
          <p:spPr>
            <a:xfrm>
              <a:off x="3857589" y="2487622"/>
              <a:ext cx="216024" cy="23083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189" name="Oval 188"/>
            <p:cNvSpPr/>
            <p:nvPr/>
          </p:nvSpPr>
          <p:spPr>
            <a:xfrm>
              <a:off x="3851919" y="2207418"/>
              <a:ext cx="216024" cy="23083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190" name="Oval 189"/>
            <p:cNvSpPr/>
            <p:nvPr/>
          </p:nvSpPr>
          <p:spPr>
            <a:xfrm>
              <a:off x="3682937" y="2739221"/>
              <a:ext cx="216024" cy="23083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191" name="Oval 190"/>
            <p:cNvSpPr/>
            <p:nvPr/>
          </p:nvSpPr>
          <p:spPr>
            <a:xfrm>
              <a:off x="2339751" y="2292353"/>
              <a:ext cx="216024" cy="23083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192" name="Oval 191"/>
            <p:cNvSpPr/>
            <p:nvPr/>
          </p:nvSpPr>
          <p:spPr>
            <a:xfrm>
              <a:off x="3070200" y="2869661"/>
              <a:ext cx="237626" cy="23083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193" name="Oval 192"/>
            <p:cNvSpPr/>
            <p:nvPr/>
          </p:nvSpPr>
          <p:spPr>
            <a:xfrm>
              <a:off x="2838648" y="2718454"/>
              <a:ext cx="216024" cy="23083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194" name="Oval 193"/>
            <p:cNvSpPr/>
            <p:nvPr/>
          </p:nvSpPr>
          <p:spPr bwMode="auto">
            <a:xfrm>
              <a:off x="2447763" y="1613992"/>
              <a:ext cx="1800200" cy="1669932"/>
            </a:xfrm>
            <a:prstGeom prst="ellipse">
              <a:avLst/>
            </a:prstGeom>
            <a:noFill/>
            <a:ln w="12700">
              <a:solidFill>
                <a:schemeClr val="accent6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rIns="0" anchor="ctr">
              <a:normAutofit/>
            </a:bodyPr>
            <a:lstStyle/>
            <a:p>
              <a:pPr algn="ctr"/>
              <a:endParaRPr lang="id-ID" sz="900" b="1" dirty="0">
                <a:solidFill>
                  <a:srgbClr val="FFFFFF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195" name="Oval 194"/>
            <p:cNvSpPr/>
            <p:nvPr/>
          </p:nvSpPr>
          <p:spPr bwMode="auto">
            <a:xfrm>
              <a:off x="2159732" y="1340768"/>
              <a:ext cx="2376264" cy="2203142"/>
            </a:xfrm>
            <a:prstGeom prst="ellipse">
              <a:avLst/>
            </a:prstGeom>
            <a:noFill/>
            <a:ln w="12700">
              <a:solidFill>
                <a:srgbClr val="92D05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rIns="0" anchor="ctr">
              <a:normAutofit/>
            </a:bodyPr>
            <a:lstStyle/>
            <a:p>
              <a:pPr algn="ctr"/>
              <a:endParaRPr lang="id-ID" sz="900" b="1" dirty="0">
                <a:solidFill>
                  <a:srgbClr val="FFFFFF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196" name="Oval 195"/>
            <p:cNvSpPr/>
            <p:nvPr/>
          </p:nvSpPr>
          <p:spPr>
            <a:xfrm>
              <a:off x="2622624" y="1729541"/>
              <a:ext cx="216024" cy="23083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197" name="Oval 196"/>
            <p:cNvSpPr/>
            <p:nvPr/>
          </p:nvSpPr>
          <p:spPr>
            <a:xfrm>
              <a:off x="2406600" y="2005531"/>
              <a:ext cx="216024" cy="23083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198" name="Oval 197"/>
            <p:cNvSpPr/>
            <p:nvPr/>
          </p:nvSpPr>
          <p:spPr>
            <a:xfrm>
              <a:off x="2945646" y="1547915"/>
              <a:ext cx="216024" cy="23083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199" name="Oval 198"/>
            <p:cNvSpPr/>
            <p:nvPr/>
          </p:nvSpPr>
          <p:spPr>
            <a:xfrm>
              <a:off x="2682417" y="2147355"/>
              <a:ext cx="216024" cy="23083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00" name="Oval 199"/>
            <p:cNvSpPr/>
            <p:nvPr/>
          </p:nvSpPr>
          <p:spPr>
            <a:xfrm>
              <a:off x="3897473" y="1763768"/>
              <a:ext cx="216024" cy="23083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01" name="Oval 200"/>
            <p:cNvSpPr/>
            <p:nvPr/>
          </p:nvSpPr>
          <p:spPr>
            <a:xfrm>
              <a:off x="3273275" y="1498709"/>
              <a:ext cx="216024" cy="23083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02" name="Oval 201"/>
            <p:cNvSpPr/>
            <p:nvPr/>
          </p:nvSpPr>
          <p:spPr>
            <a:xfrm>
              <a:off x="3425675" y="2870970"/>
              <a:ext cx="216024" cy="23083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03" name="Oval 202"/>
            <p:cNvSpPr/>
            <p:nvPr/>
          </p:nvSpPr>
          <p:spPr>
            <a:xfrm>
              <a:off x="2663787" y="2478088"/>
              <a:ext cx="216024" cy="23083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04" name="Oval 203"/>
            <p:cNvSpPr/>
            <p:nvPr/>
          </p:nvSpPr>
          <p:spPr>
            <a:xfrm>
              <a:off x="3460488" y="1822415"/>
              <a:ext cx="216024" cy="23083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05" name="Oval 204"/>
            <p:cNvSpPr/>
            <p:nvPr/>
          </p:nvSpPr>
          <p:spPr>
            <a:xfrm>
              <a:off x="4139951" y="2312876"/>
              <a:ext cx="216024" cy="23083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06" name="Oval 205"/>
            <p:cNvSpPr/>
            <p:nvPr/>
          </p:nvSpPr>
          <p:spPr>
            <a:xfrm>
              <a:off x="3959931" y="2910136"/>
              <a:ext cx="216024" cy="23083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07" name="Oval 206"/>
            <p:cNvSpPr/>
            <p:nvPr/>
          </p:nvSpPr>
          <p:spPr>
            <a:xfrm>
              <a:off x="3276299" y="3162726"/>
              <a:ext cx="216024" cy="23083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08" name="Oval 207"/>
            <p:cNvSpPr/>
            <p:nvPr/>
          </p:nvSpPr>
          <p:spPr>
            <a:xfrm>
              <a:off x="2613338" y="2933078"/>
              <a:ext cx="216024" cy="23083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09" name="Oval 208"/>
            <p:cNvSpPr/>
            <p:nvPr/>
          </p:nvSpPr>
          <p:spPr>
            <a:xfrm>
              <a:off x="3635895" y="1564238"/>
              <a:ext cx="216024" cy="23083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10" name="Oval 209"/>
            <p:cNvSpPr/>
            <p:nvPr/>
          </p:nvSpPr>
          <p:spPr>
            <a:xfrm>
              <a:off x="4113497" y="2635907"/>
              <a:ext cx="216024" cy="23083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11" name="Oval 210"/>
            <p:cNvSpPr/>
            <p:nvPr/>
          </p:nvSpPr>
          <p:spPr>
            <a:xfrm>
              <a:off x="3669596" y="3099486"/>
              <a:ext cx="216024" cy="23083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12" name="Oval 211"/>
            <p:cNvSpPr/>
            <p:nvPr/>
          </p:nvSpPr>
          <p:spPr>
            <a:xfrm>
              <a:off x="2936360" y="3101802"/>
              <a:ext cx="216024" cy="23083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13" name="Oval 212"/>
            <p:cNvSpPr/>
            <p:nvPr/>
          </p:nvSpPr>
          <p:spPr>
            <a:xfrm>
              <a:off x="2397314" y="2635907"/>
              <a:ext cx="216024" cy="23083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4073613" y="2031939"/>
              <a:ext cx="216024" cy="23083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15" name="Oval 214"/>
            <p:cNvSpPr/>
            <p:nvPr/>
          </p:nvSpPr>
          <p:spPr>
            <a:xfrm>
              <a:off x="3275476" y="1208627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16" name="Oval 215"/>
            <p:cNvSpPr/>
            <p:nvPr/>
          </p:nvSpPr>
          <p:spPr>
            <a:xfrm>
              <a:off x="3573824" y="1245611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17" name="Oval 216"/>
            <p:cNvSpPr/>
            <p:nvPr/>
          </p:nvSpPr>
          <p:spPr>
            <a:xfrm>
              <a:off x="4078092" y="1579885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18" name="Oval 217"/>
            <p:cNvSpPr/>
            <p:nvPr/>
          </p:nvSpPr>
          <p:spPr>
            <a:xfrm>
              <a:off x="4427984" y="2305472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19" name="Oval 218"/>
            <p:cNvSpPr/>
            <p:nvPr/>
          </p:nvSpPr>
          <p:spPr>
            <a:xfrm>
              <a:off x="4113497" y="3094660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20" name="Oval 219"/>
            <p:cNvSpPr/>
            <p:nvPr/>
          </p:nvSpPr>
          <p:spPr>
            <a:xfrm>
              <a:off x="3269682" y="3428494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21" name="Oval 220"/>
            <p:cNvSpPr/>
            <p:nvPr/>
          </p:nvSpPr>
          <p:spPr>
            <a:xfrm>
              <a:off x="2397314" y="3105604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22" name="Oval 221"/>
            <p:cNvSpPr/>
            <p:nvPr/>
          </p:nvSpPr>
          <p:spPr>
            <a:xfrm>
              <a:off x="2051720" y="2305472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23" name="Oval 222"/>
            <p:cNvSpPr/>
            <p:nvPr/>
          </p:nvSpPr>
          <p:spPr>
            <a:xfrm>
              <a:off x="2406600" y="1547915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24" name="Oval 223"/>
            <p:cNvSpPr/>
            <p:nvPr/>
          </p:nvSpPr>
          <p:spPr>
            <a:xfrm>
              <a:off x="2962188" y="3393181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25" name="Oval 224"/>
            <p:cNvSpPr/>
            <p:nvPr/>
          </p:nvSpPr>
          <p:spPr>
            <a:xfrm>
              <a:off x="2624514" y="3283924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26" name="Oval 225"/>
            <p:cNvSpPr/>
            <p:nvPr/>
          </p:nvSpPr>
          <p:spPr>
            <a:xfrm>
              <a:off x="2222888" y="2881536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27" name="Oval 226"/>
            <p:cNvSpPr/>
            <p:nvPr/>
          </p:nvSpPr>
          <p:spPr>
            <a:xfrm>
              <a:off x="2088555" y="2638829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28" name="Oval 227"/>
            <p:cNvSpPr/>
            <p:nvPr/>
          </p:nvSpPr>
          <p:spPr>
            <a:xfrm>
              <a:off x="2088555" y="2029860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29" name="Oval 228"/>
            <p:cNvSpPr/>
            <p:nvPr/>
          </p:nvSpPr>
          <p:spPr>
            <a:xfrm>
              <a:off x="2196567" y="1778747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30" name="Oval 229"/>
            <p:cNvSpPr/>
            <p:nvPr/>
          </p:nvSpPr>
          <p:spPr>
            <a:xfrm>
              <a:off x="2682417" y="1339090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31" name="Oval 230"/>
            <p:cNvSpPr/>
            <p:nvPr/>
          </p:nvSpPr>
          <p:spPr>
            <a:xfrm>
              <a:off x="2972989" y="1244689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32" name="Oval 231"/>
            <p:cNvSpPr/>
            <p:nvPr/>
          </p:nvSpPr>
          <p:spPr>
            <a:xfrm>
              <a:off x="3840688" y="1383293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33" name="Oval 232"/>
            <p:cNvSpPr/>
            <p:nvPr/>
          </p:nvSpPr>
          <p:spPr>
            <a:xfrm>
              <a:off x="4399770" y="2603824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34" name="Oval 233"/>
            <p:cNvSpPr/>
            <p:nvPr/>
          </p:nvSpPr>
          <p:spPr>
            <a:xfrm>
              <a:off x="4319972" y="2878072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35" name="Oval 234"/>
            <p:cNvSpPr/>
            <p:nvPr/>
          </p:nvSpPr>
          <p:spPr>
            <a:xfrm>
              <a:off x="3840688" y="3290396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36" name="Oval 235"/>
            <p:cNvSpPr/>
            <p:nvPr/>
          </p:nvSpPr>
          <p:spPr>
            <a:xfrm>
              <a:off x="3539611" y="3393181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37" name="Oval 236"/>
            <p:cNvSpPr/>
            <p:nvPr/>
          </p:nvSpPr>
          <p:spPr>
            <a:xfrm>
              <a:off x="4411810" y="2029860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38" name="Oval 237"/>
            <p:cNvSpPr/>
            <p:nvPr/>
          </p:nvSpPr>
          <p:spPr>
            <a:xfrm>
              <a:off x="4291758" y="1778747"/>
              <a:ext cx="216024" cy="23083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39" name="Oval 238"/>
            <p:cNvSpPr/>
            <p:nvPr/>
          </p:nvSpPr>
          <p:spPr>
            <a:xfrm>
              <a:off x="3262662" y="2061521"/>
              <a:ext cx="216024" cy="23083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40" name="Oval 239"/>
            <p:cNvSpPr/>
            <p:nvPr/>
          </p:nvSpPr>
          <p:spPr>
            <a:xfrm>
              <a:off x="3415062" y="2640587"/>
              <a:ext cx="216024" cy="23083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41" name="Oval 240"/>
            <p:cNvSpPr/>
            <p:nvPr/>
          </p:nvSpPr>
          <p:spPr>
            <a:xfrm>
              <a:off x="3104956" y="2627463"/>
              <a:ext cx="216024" cy="23083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42" name="Oval 241"/>
            <p:cNvSpPr/>
            <p:nvPr/>
          </p:nvSpPr>
          <p:spPr>
            <a:xfrm>
              <a:off x="2905280" y="2402890"/>
              <a:ext cx="216024" cy="23083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43" name="Oval 242"/>
            <p:cNvSpPr/>
            <p:nvPr/>
          </p:nvSpPr>
          <p:spPr>
            <a:xfrm>
              <a:off x="3008334" y="2124157"/>
              <a:ext cx="216024" cy="23083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44" name="Oval 243"/>
            <p:cNvSpPr/>
            <p:nvPr/>
          </p:nvSpPr>
          <p:spPr>
            <a:xfrm>
              <a:off x="3508703" y="2132856"/>
              <a:ext cx="216024" cy="23083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  <p:sp>
          <p:nvSpPr>
            <p:cNvPr id="245" name="Oval 244"/>
            <p:cNvSpPr/>
            <p:nvPr/>
          </p:nvSpPr>
          <p:spPr>
            <a:xfrm>
              <a:off x="3624664" y="2414629"/>
              <a:ext cx="216024" cy="23083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96">
                <a:solidFill>
                  <a:prstClr val="white"/>
                </a:solidFill>
              </a:endParaRPr>
            </a:p>
          </p:txBody>
        </p:sp>
      </p:grpSp>
      <p:sp>
        <p:nvSpPr>
          <p:cNvPr id="246" name="Rectangle 245"/>
          <p:cNvSpPr/>
          <p:nvPr/>
        </p:nvSpPr>
        <p:spPr bwMode="auto">
          <a:xfrm rot="5400000">
            <a:off x="6822184" y="3489852"/>
            <a:ext cx="2538282" cy="2700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lang="en-US" sz="900" b="1" dirty="0">
                <a:solidFill>
                  <a:prstClr val="black"/>
                </a:solidFill>
              </a:rPr>
              <a:t>GTK </a:t>
            </a:r>
            <a:r>
              <a:rPr lang="en-US" sz="900" b="1" dirty="0" err="1">
                <a:solidFill>
                  <a:prstClr val="black"/>
                </a:solidFill>
              </a:rPr>
              <a:t>ketika</a:t>
            </a:r>
            <a:r>
              <a:rPr lang="en-US" sz="900" b="1" dirty="0">
                <a:solidFill>
                  <a:prstClr val="black"/>
                </a:solidFill>
              </a:rPr>
              <a:t> login </a:t>
            </a:r>
            <a:r>
              <a:rPr lang="en-US" sz="900" b="1" dirty="0" err="1">
                <a:solidFill>
                  <a:prstClr val="black"/>
                </a:solidFill>
              </a:rPr>
              <a:t>langsung</a:t>
            </a:r>
            <a:r>
              <a:rPr lang="en-US" sz="900" b="1" dirty="0">
                <a:solidFill>
                  <a:prstClr val="black"/>
                </a:solidFill>
              </a:rPr>
              <a:t> </a:t>
            </a:r>
            <a:r>
              <a:rPr lang="en-US" sz="900" b="1" dirty="0" err="1">
                <a:solidFill>
                  <a:prstClr val="black"/>
                </a:solidFill>
              </a:rPr>
              <a:t>ke</a:t>
            </a:r>
            <a:r>
              <a:rPr lang="en-US" sz="900" b="1" dirty="0">
                <a:solidFill>
                  <a:prstClr val="black"/>
                </a:solidFill>
              </a:rPr>
              <a:t> </a:t>
            </a:r>
            <a:r>
              <a:rPr lang="en-US" sz="900" b="1" dirty="0" err="1">
                <a:solidFill>
                  <a:prstClr val="black"/>
                </a:solidFill>
              </a:rPr>
              <a:t>peta</a:t>
            </a:r>
            <a:r>
              <a:rPr lang="en-US" sz="900" b="1" dirty="0">
                <a:solidFill>
                  <a:prstClr val="black"/>
                </a:solidFill>
              </a:rPr>
              <a:t> </a:t>
            </a:r>
            <a:r>
              <a:rPr lang="en-US" sz="900" b="1" dirty="0" err="1">
                <a:solidFill>
                  <a:prstClr val="black"/>
                </a:solidFill>
              </a:rPr>
              <a:t>kompetensi</a:t>
            </a:r>
            <a:endParaRPr lang="id-ID" sz="900" dirty="0">
              <a:solidFill>
                <a:prstClr val="black"/>
              </a:solidFill>
            </a:endParaRPr>
          </a:p>
        </p:txBody>
      </p:sp>
      <p:sp>
        <p:nvSpPr>
          <p:cNvPr id="247" name="Rounded Rectangle 246"/>
          <p:cNvSpPr/>
          <p:nvPr/>
        </p:nvSpPr>
        <p:spPr>
          <a:xfrm>
            <a:off x="2235375" y="604040"/>
            <a:ext cx="1022412" cy="684684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solidFill>
                  <a:srgbClr val="FF0000"/>
                </a:solidFill>
              </a:rPr>
              <a:t>SKG</a:t>
            </a:r>
          </a:p>
        </p:txBody>
      </p:sp>
      <p:sp>
        <p:nvSpPr>
          <p:cNvPr id="248" name="Rounded Rectangle 247"/>
          <p:cNvSpPr/>
          <p:nvPr/>
        </p:nvSpPr>
        <p:spPr>
          <a:xfrm>
            <a:off x="2235375" y="2362388"/>
            <a:ext cx="1022412" cy="701820"/>
          </a:xfrm>
          <a:prstGeom prst="roundRect">
            <a:avLst/>
          </a:prstGeom>
          <a:noFill/>
          <a:ln w="317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solidFill>
                  <a:srgbClr val="FF0000"/>
                </a:solidFill>
              </a:rPr>
              <a:t>UKG</a:t>
            </a:r>
          </a:p>
        </p:txBody>
      </p:sp>
      <p:sp>
        <p:nvSpPr>
          <p:cNvPr id="249" name="Shape 24"/>
          <p:cNvSpPr>
            <a:spLocks/>
          </p:cNvSpPr>
          <p:nvPr/>
        </p:nvSpPr>
        <p:spPr bwMode="auto">
          <a:xfrm rot="7561199" flipH="1">
            <a:off x="7117692" y="1791107"/>
            <a:ext cx="307252" cy="486576"/>
          </a:xfrm>
          <a:custGeom>
            <a:avLst/>
            <a:gdLst>
              <a:gd name="T0" fmla="*/ 1103158 w 2206703"/>
              <a:gd name="T1" fmla="*/ 0 h 1446845"/>
              <a:gd name="T2" fmla="*/ 2206313 w 2206703"/>
              <a:gd name="T3" fmla="*/ 725814 h 1446845"/>
              <a:gd name="T4" fmla="*/ 1103158 w 2206703"/>
              <a:gd name="T5" fmla="*/ 1451627 h 1446845"/>
              <a:gd name="T6" fmla="*/ 0 w 2206703"/>
              <a:gd name="T7" fmla="*/ 725814 h 1446845"/>
              <a:gd name="T8" fmla="*/ 0 w 2206703"/>
              <a:gd name="T9" fmla="*/ 1451627 h 1446845"/>
              <a:gd name="T10" fmla="*/ 1732145 w 2206703"/>
              <a:gd name="T11" fmla="*/ 0 h 1446845"/>
              <a:gd name="T12" fmla="*/ 2206313 w 2206703"/>
              <a:gd name="T13" fmla="*/ 227253 h 1446845"/>
              <a:gd name="T14" fmla="*/ 1799476 w 2206703"/>
              <a:gd name="T15" fmla="*/ 599668 h 1446845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5898240 60000 65536"/>
              <a:gd name="T21" fmla="*/ 17694720 60000 65536"/>
              <a:gd name="T22" fmla="*/ 0 60000 65536"/>
              <a:gd name="T23" fmla="*/ 5898240 60000 65536"/>
              <a:gd name="T24" fmla="*/ 0 w 2206703"/>
              <a:gd name="T25" fmla="*/ 0 h 1446845"/>
              <a:gd name="T26" fmla="*/ 2206703 w 2206703"/>
              <a:gd name="T27" fmla="*/ 1446845 h 144684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06703" h="1446845">
                <a:moveTo>
                  <a:pt x="0" y="1446845"/>
                </a:moveTo>
                <a:cubicBezTo>
                  <a:pt x="245189" y="803803"/>
                  <a:pt x="829465" y="381807"/>
                  <a:pt x="1752828" y="180856"/>
                </a:cubicBezTo>
                <a:lnTo>
                  <a:pt x="1732450" y="0"/>
                </a:lnTo>
                <a:lnTo>
                  <a:pt x="2206703" y="226504"/>
                </a:lnTo>
                <a:lnTo>
                  <a:pt x="1799794" y="597692"/>
                </a:lnTo>
                <a:lnTo>
                  <a:pt x="1779416" y="416836"/>
                </a:lnTo>
                <a:cubicBezTo>
                  <a:pt x="960923" y="497216"/>
                  <a:pt x="367784" y="840552"/>
                  <a:pt x="0" y="1446845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id-ID" sz="1196">
              <a:solidFill>
                <a:prstClr val="black"/>
              </a:solidFill>
            </a:endParaRPr>
          </a:p>
        </p:txBody>
      </p:sp>
      <p:grpSp>
        <p:nvGrpSpPr>
          <p:cNvPr id="250" name="Group 249"/>
          <p:cNvGrpSpPr/>
          <p:nvPr/>
        </p:nvGrpSpPr>
        <p:grpSpPr>
          <a:xfrm>
            <a:off x="5815109" y="2144295"/>
            <a:ext cx="598118" cy="967516"/>
            <a:chOff x="40160" y="2600597"/>
            <a:chExt cx="1613723" cy="2215135"/>
          </a:xfrm>
        </p:grpSpPr>
        <p:pic>
          <p:nvPicPr>
            <p:cNvPr id="251" name="Picture 4" descr="C:\Users\P4TKIPA\Downloads\collaboration_page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100" y="2600597"/>
              <a:ext cx="1077020" cy="10843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52" name="Group 251"/>
            <p:cNvGrpSpPr/>
            <p:nvPr/>
          </p:nvGrpSpPr>
          <p:grpSpPr>
            <a:xfrm>
              <a:off x="40160" y="2617490"/>
              <a:ext cx="1613723" cy="2198242"/>
              <a:chOff x="2595000" y="4789553"/>
              <a:chExt cx="1613723" cy="2198242"/>
            </a:xfrm>
          </p:grpSpPr>
          <p:sp>
            <p:nvSpPr>
              <p:cNvPr id="253" name="Rounded Rectangle 252"/>
              <p:cNvSpPr/>
              <p:nvPr/>
            </p:nvSpPr>
            <p:spPr>
              <a:xfrm>
                <a:off x="2839057" y="4789553"/>
                <a:ext cx="1135278" cy="1217724"/>
              </a:xfrm>
              <a:prstGeom prst="round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96">
                  <a:solidFill>
                    <a:prstClr val="white"/>
                  </a:solidFill>
                </a:endParaRPr>
              </a:p>
            </p:txBody>
          </p:sp>
          <p:sp>
            <p:nvSpPr>
              <p:cNvPr id="254" name="Title 1"/>
              <p:cNvSpPr txBox="1">
                <a:spLocks/>
              </p:cNvSpPr>
              <p:nvPr/>
            </p:nvSpPr>
            <p:spPr>
              <a:xfrm>
                <a:off x="2595000" y="6022472"/>
                <a:ext cx="1613723" cy="965323"/>
              </a:xfrm>
              <a:prstGeom prst="rect">
                <a:avLst/>
              </a:prstGeom>
            </p:spPr>
            <p:txBody>
              <a:bodyPr vert="horz" lIns="68580" tIns="34290" rIns="68580" bIns="34290" rtlCol="0" anchor="ctr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 spc="-100" baseline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788" b="1" dirty="0" err="1"/>
                  <a:t>Mandiri</a:t>
                </a:r>
                <a:r>
                  <a:rPr lang="en-US" sz="788" b="1" dirty="0"/>
                  <a:t> / </a:t>
                </a:r>
                <a:r>
                  <a:rPr lang="en-US" sz="788" b="1" dirty="0" err="1"/>
                  <a:t>Kelompok</a:t>
                </a:r>
                <a:r>
                  <a:rPr lang="en-US" sz="788" b="1" dirty="0"/>
                  <a:t> </a:t>
                </a:r>
                <a:r>
                  <a:rPr lang="en-US" sz="788" b="1" dirty="0" err="1"/>
                  <a:t>Kerja</a:t>
                </a:r>
                <a:endParaRPr lang="en-US" sz="788" b="1" dirty="0"/>
              </a:p>
            </p:txBody>
          </p:sp>
        </p:grpSp>
      </p:grpSp>
      <p:grpSp>
        <p:nvGrpSpPr>
          <p:cNvPr id="255" name="Group 254"/>
          <p:cNvGrpSpPr/>
          <p:nvPr/>
        </p:nvGrpSpPr>
        <p:grpSpPr>
          <a:xfrm>
            <a:off x="5807508" y="3180123"/>
            <a:ext cx="582628" cy="1065813"/>
            <a:chOff x="6173541" y="3422094"/>
            <a:chExt cx="2449461" cy="4181792"/>
          </a:xfrm>
        </p:grpSpPr>
        <p:pic>
          <p:nvPicPr>
            <p:cNvPr id="256" name="Picture 6" descr="C:\Users\P4TKIPA\Downloads\Powerbook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9141" y="3552742"/>
              <a:ext cx="1958657" cy="18220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57" name="Group 256"/>
            <p:cNvGrpSpPr/>
            <p:nvPr/>
          </p:nvGrpSpPr>
          <p:grpSpPr>
            <a:xfrm>
              <a:off x="6173541" y="3422094"/>
              <a:ext cx="2449461" cy="4181792"/>
              <a:chOff x="1511307" y="4775435"/>
              <a:chExt cx="1135278" cy="1966645"/>
            </a:xfrm>
          </p:grpSpPr>
          <p:sp>
            <p:nvSpPr>
              <p:cNvPr id="258" name="Rounded Rectangle 257"/>
              <p:cNvSpPr/>
              <p:nvPr/>
            </p:nvSpPr>
            <p:spPr>
              <a:xfrm>
                <a:off x="1511307" y="4775435"/>
                <a:ext cx="1135278" cy="1217724"/>
              </a:xfrm>
              <a:prstGeom prst="round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100">
                  <a:solidFill>
                    <a:prstClr val="white"/>
                  </a:solidFill>
                </a:endParaRPr>
              </a:p>
            </p:txBody>
          </p:sp>
          <p:sp>
            <p:nvSpPr>
              <p:cNvPr id="259" name="Title 1"/>
              <p:cNvSpPr txBox="1">
                <a:spLocks/>
              </p:cNvSpPr>
              <p:nvPr/>
            </p:nvSpPr>
            <p:spPr>
              <a:xfrm>
                <a:off x="1552660" y="5869192"/>
                <a:ext cx="1062026" cy="872888"/>
              </a:xfrm>
              <a:prstGeom prst="rect">
                <a:avLst/>
              </a:prstGeom>
            </p:spPr>
            <p:txBody>
              <a:bodyPr vert="horz" lIns="68580" tIns="34290" rIns="68580" bIns="34290" rtlCol="0" anchor="ctr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 spc="-100" baseline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900" dirty="0"/>
                  <a:t>Laptop / </a:t>
                </a:r>
                <a:r>
                  <a:rPr lang="en-US" sz="900" dirty="0" err="1"/>
                  <a:t>Komputer</a:t>
                </a:r>
                <a:endParaRPr lang="en-US" sz="900" dirty="0"/>
              </a:p>
            </p:txBody>
          </p:sp>
        </p:grpSp>
      </p:grpSp>
      <p:pic>
        <p:nvPicPr>
          <p:cNvPr id="260" name="Picture 2"/>
          <p:cNvPicPr>
            <a:picLocks noChangeAspect="1" noChangeArrowheads="1"/>
          </p:cNvPicPr>
          <p:nvPr/>
        </p:nvPicPr>
        <p:blipFill rotWithShape="1">
          <a:blip r:embed="rId5" cstate="print"/>
          <a:srcRect l="43823" t="20419" r="2165" b="25903"/>
          <a:stretch/>
        </p:blipFill>
        <p:spPr bwMode="auto">
          <a:xfrm>
            <a:off x="2339685" y="3273828"/>
            <a:ext cx="2378253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61" name="Elbow Connector 260"/>
          <p:cNvCxnSpPr>
            <a:stCxn id="247" idx="1"/>
            <a:endCxn id="277" idx="1"/>
          </p:cNvCxnSpPr>
          <p:nvPr/>
        </p:nvCxnSpPr>
        <p:spPr>
          <a:xfrm rot="10800000" flipV="1">
            <a:off x="2231673" y="946382"/>
            <a:ext cx="3702" cy="833584"/>
          </a:xfrm>
          <a:prstGeom prst="bentConnector3">
            <a:avLst>
              <a:gd name="adj1" fmla="val 473128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2" name="Rounded Rectangle 261"/>
          <p:cNvSpPr/>
          <p:nvPr/>
        </p:nvSpPr>
        <p:spPr>
          <a:xfrm>
            <a:off x="6498147" y="1167594"/>
            <a:ext cx="756084" cy="434016"/>
          </a:xfrm>
          <a:prstGeom prst="roundRect">
            <a:avLst/>
          </a:prstGeom>
          <a:noFill/>
          <a:ln w="317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solidFill>
                  <a:srgbClr val="FF0000"/>
                </a:solidFill>
              </a:rPr>
              <a:t>TK</a:t>
            </a:r>
          </a:p>
        </p:txBody>
      </p:sp>
      <p:sp>
        <p:nvSpPr>
          <p:cNvPr id="263" name="Rounded Rectangle 262"/>
          <p:cNvSpPr/>
          <p:nvPr/>
        </p:nvSpPr>
        <p:spPr>
          <a:xfrm>
            <a:off x="6498147" y="1653648"/>
            <a:ext cx="756084" cy="434016"/>
          </a:xfrm>
          <a:prstGeom prst="roundRect">
            <a:avLst/>
          </a:prstGeom>
          <a:noFill/>
          <a:ln w="317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solidFill>
                  <a:srgbClr val="FF0000"/>
                </a:solidFill>
              </a:rPr>
              <a:t>SD</a:t>
            </a:r>
          </a:p>
        </p:txBody>
      </p:sp>
      <p:sp>
        <p:nvSpPr>
          <p:cNvPr id="264" name="Rounded Rectangle 263"/>
          <p:cNvSpPr/>
          <p:nvPr/>
        </p:nvSpPr>
        <p:spPr>
          <a:xfrm>
            <a:off x="6498147" y="2139702"/>
            <a:ext cx="756084" cy="434016"/>
          </a:xfrm>
          <a:prstGeom prst="roundRect">
            <a:avLst/>
          </a:prstGeom>
          <a:noFill/>
          <a:ln w="317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>
                <a:solidFill>
                  <a:srgbClr val="0000FF"/>
                </a:solidFill>
              </a:rPr>
              <a:t>SMP</a:t>
            </a:r>
          </a:p>
        </p:txBody>
      </p:sp>
      <p:sp>
        <p:nvSpPr>
          <p:cNvPr id="265" name="Rounded Rectangle 264"/>
          <p:cNvSpPr/>
          <p:nvPr/>
        </p:nvSpPr>
        <p:spPr>
          <a:xfrm>
            <a:off x="6498147" y="2623788"/>
            <a:ext cx="756084" cy="434016"/>
          </a:xfrm>
          <a:prstGeom prst="roundRect">
            <a:avLst/>
          </a:prstGeom>
          <a:noFill/>
          <a:ln w="317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50" b="1" dirty="0">
                <a:solidFill>
                  <a:srgbClr val="0066FF"/>
                </a:solidFill>
              </a:rPr>
              <a:t>SMA</a:t>
            </a:r>
          </a:p>
        </p:txBody>
      </p:sp>
      <p:sp>
        <p:nvSpPr>
          <p:cNvPr id="266" name="Rounded Rectangle 265"/>
          <p:cNvSpPr/>
          <p:nvPr/>
        </p:nvSpPr>
        <p:spPr>
          <a:xfrm>
            <a:off x="6498147" y="3109842"/>
            <a:ext cx="756084" cy="434016"/>
          </a:xfrm>
          <a:prstGeom prst="roundRect">
            <a:avLst/>
          </a:prstGeom>
          <a:noFill/>
          <a:ln w="317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50" b="1" dirty="0">
                <a:solidFill>
                  <a:prstClr val="black"/>
                </a:solidFill>
              </a:rPr>
              <a:t>SMK</a:t>
            </a:r>
          </a:p>
        </p:txBody>
      </p:sp>
      <p:sp>
        <p:nvSpPr>
          <p:cNvPr id="267" name="Rounded Rectangle 266"/>
          <p:cNvSpPr/>
          <p:nvPr/>
        </p:nvSpPr>
        <p:spPr>
          <a:xfrm>
            <a:off x="6498147" y="3595896"/>
            <a:ext cx="756084" cy="434016"/>
          </a:xfrm>
          <a:prstGeom prst="roundRect">
            <a:avLst/>
          </a:prstGeom>
          <a:noFill/>
          <a:ln w="317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50" b="1" dirty="0">
                <a:solidFill>
                  <a:prstClr val="black"/>
                </a:solidFill>
              </a:rPr>
              <a:t>SLB</a:t>
            </a:r>
          </a:p>
        </p:txBody>
      </p:sp>
      <p:sp>
        <p:nvSpPr>
          <p:cNvPr id="268" name="Rounded Rectangle 267"/>
          <p:cNvSpPr/>
          <p:nvPr/>
        </p:nvSpPr>
        <p:spPr>
          <a:xfrm>
            <a:off x="7524261" y="1921710"/>
            <a:ext cx="918102" cy="434016"/>
          </a:xfrm>
          <a:prstGeom prst="roundRect">
            <a:avLst/>
          </a:prstGeom>
          <a:noFill/>
          <a:ln w="317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solidFill>
                  <a:srgbClr val="FF0000"/>
                </a:solidFill>
              </a:rPr>
              <a:t>12345 </a:t>
            </a:r>
            <a:r>
              <a:rPr lang="en-GB" sz="1500" b="1" dirty="0" err="1">
                <a:solidFill>
                  <a:srgbClr val="FF0000"/>
                </a:solidFill>
              </a:rPr>
              <a:t>NoUKG</a:t>
            </a:r>
            <a:endParaRPr lang="en-GB" sz="1500" b="1" dirty="0">
              <a:solidFill>
                <a:srgbClr val="FF0000"/>
              </a:solidFill>
            </a:endParaRPr>
          </a:p>
        </p:txBody>
      </p:sp>
      <p:cxnSp>
        <p:nvCxnSpPr>
          <p:cNvPr id="269" name="Elbow Connector 268"/>
          <p:cNvCxnSpPr>
            <a:stCxn id="268" idx="2"/>
            <a:endCxn id="260" idx="2"/>
          </p:cNvCxnSpPr>
          <p:nvPr/>
        </p:nvCxnSpPr>
        <p:spPr>
          <a:xfrm rot="5400000">
            <a:off x="4540927" y="1343611"/>
            <a:ext cx="2430270" cy="4454501"/>
          </a:xfrm>
          <a:prstGeom prst="bentConnector3">
            <a:avLst>
              <a:gd name="adj1" fmla="val 106256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0" name="Elbow Connector 269"/>
          <p:cNvCxnSpPr>
            <a:stCxn id="248" idx="1"/>
            <a:endCxn id="260" idx="1"/>
          </p:cNvCxnSpPr>
          <p:nvPr/>
        </p:nvCxnSpPr>
        <p:spPr>
          <a:xfrm rot="10800000" flipH="1" flipV="1">
            <a:off x="2235375" y="2713298"/>
            <a:ext cx="104310" cy="1316614"/>
          </a:xfrm>
          <a:prstGeom prst="bentConnector3">
            <a:avLst>
              <a:gd name="adj1" fmla="val -164366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1" name="Rounded Rectangle 270"/>
          <p:cNvSpPr/>
          <p:nvPr/>
        </p:nvSpPr>
        <p:spPr>
          <a:xfrm>
            <a:off x="3905859" y="627534"/>
            <a:ext cx="1665555" cy="581406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rgbClr val="FF0000"/>
                </a:solidFill>
              </a:rPr>
              <a:t>Guru </a:t>
            </a:r>
            <a:r>
              <a:rPr lang="en-GB" sz="1800" b="1" dirty="0" err="1">
                <a:solidFill>
                  <a:srgbClr val="FF0000"/>
                </a:solidFill>
              </a:rPr>
              <a:t>Pembelajar</a:t>
            </a:r>
            <a:endParaRPr lang="en-GB" sz="1800" b="1" dirty="0">
              <a:solidFill>
                <a:srgbClr val="FF0000"/>
              </a:solidFill>
            </a:endParaRPr>
          </a:p>
        </p:txBody>
      </p:sp>
      <p:cxnSp>
        <p:nvCxnSpPr>
          <p:cNvPr id="272" name="Elbow Connector 271"/>
          <p:cNvCxnSpPr>
            <a:stCxn id="271" idx="3"/>
            <a:endCxn id="262" idx="0"/>
          </p:cNvCxnSpPr>
          <p:nvPr/>
        </p:nvCxnSpPr>
        <p:spPr>
          <a:xfrm>
            <a:off x="5571414" y="918237"/>
            <a:ext cx="1304775" cy="249357"/>
          </a:xfrm>
          <a:prstGeom prst="bent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3" name="Elbow Connector 272"/>
          <p:cNvCxnSpPr>
            <a:stCxn id="260" idx="0"/>
            <a:endCxn id="271" idx="1"/>
          </p:cNvCxnSpPr>
          <p:nvPr/>
        </p:nvCxnSpPr>
        <p:spPr>
          <a:xfrm rot="5400000" flipH="1" flipV="1">
            <a:off x="2539540" y="1907510"/>
            <a:ext cx="2355591" cy="377047"/>
          </a:xfrm>
          <a:prstGeom prst="bent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4" name="Rectangle 273"/>
          <p:cNvSpPr/>
          <p:nvPr/>
        </p:nvSpPr>
        <p:spPr bwMode="auto">
          <a:xfrm>
            <a:off x="7470255" y="681540"/>
            <a:ext cx="990177" cy="2700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lang="en-US" sz="1196" b="1" dirty="0">
                <a:solidFill>
                  <a:srgbClr val="FF0000"/>
                </a:solidFill>
              </a:rPr>
              <a:t>PRETEST</a:t>
            </a:r>
            <a:r>
              <a:rPr lang="en-US" sz="900" dirty="0">
                <a:solidFill>
                  <a:prstClr val="black"/>
                </a:solidFill>
              </a:rPr>
              <a:t> </a:t>
            </a:r>
            <a:r>
              <a:rPr lang="en-US" sz="900" dirty="0" err="1">
                <a:solidFill>
                  <a:prstClr val="black"/>
                </a:solidFill>
              </a:rPr>
              <a:t>pada</a:t>
            </a:r>
            <a:r>
              <a:rPr lang="en-US" sz="900" dirty="0">
                <a:solidFill>
                  <a:prstClr val="black"/>
                </a:solidFill>
              </a:rPr>
              <a:t> guru </a:t>
            </a:r>
            <a:r>
              <a:rPr lang="en-US" sz="900" dirty="0" err="1">
                <a:solidFill>
                  <a:prstClr val="black"/>
                </a:solidFill>
              </a:rPr>
              <a:t>pembelajar</a:t>
            </a:r>
            <a:r>
              <a:rPr lang="en-US" sz="900" dirty="0">
                <a:solidFill>
                  <a:prstClr val="black"/>
                </a:solidFill>
              </a:rPr>
              <a:t> </a:t>
            </a:r>
            <a:r>
              <a:rPr lang="en-US" sz="900" dirty="0" err="1">
                <a:solidFill>
                  <a:prstClr val="black"/>
                </a:solidFill>
              </a:rPr>
              <a:t>adalah</a:t>
            </a:r>
            <a:r>
              <a:rPr lang="en-US" sz="900" dirty="0">
                <a:solidFill>
                  <a:prstClr val="black"/>
                </a:solidFill>
              </a:rPr>
              <a:t> </a:t>
            </a:r>
            <a:r>
              <a:rPr lang="en-US" sz="900" dirty="0" err="1">
                <a:solidFill>
                  <a:prstClr val="black"/>
                </a:solidFill>
              </a:rPr>
              <a:t>hasil</a:t>
            </a:r>
            <a:r>
              <a:rPr lang="en-US" sz="900" dirty="0">
                <a:solidFill>
                  <a:prstClr val="black"/>
                </a:solidFill>
              </a:rPr>
              <a:t> </a:t>
            </a:r>
            <a:r>
              <a:rPr lang="en-US" sz="1196" b="1" dirty="0">
                <a:solidFill>
                  <a:srgbClr val="FF0000"/>
                </a:solidFill>
              </a:rPr>
              <a:t>UKGTK1</a:t>
            </a:r>
            <a:endParaRPr lang="id-ID" sz="1196" b="1" dirty="0">
              <a:solidFill>
                <a:srgbClr val="FF0000"/>
              </a:solidFill>
            </a:endParaRPr>
          </a:p>
        </p:txBody>
      </p:sp>
      <p:sp>
        <p:nvSpPr>
          <p:cNvPr id="275" name="Rectangle 274"/>
          <p:cNvSpPr/>
          <p:nvPr/>
        </p:nvSpPr>
        <p:spPr bwMode="auto">
          <a:xfrm>
            <a:off x="4562030" y="4596975"/>
            <a:ext cx="3484112" cy="2841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lang="en-US" sz="1196" b="1" dirty="0">
                <a:solidFill>
                  <a:srgbClr val="FF0000"/>
                </a:solidFill>
              </a:rPr>
              <a:t>POSTTEST</a:t>
            </a:r>
            <a:r>
              <a:rPr lang="en-US" sz="1196" b="1" dirty="0">
                <a:solidFill>
                  <a:prstClr val="black"/>
                </a:solidFill>
              </a:rPr>
              <a:t> </a:t>
            </a:r>
            <a:r>
              <a:rPr lang="en-US" sz="900" dirty="0" err="1">
                <a:solidFill>
                  <a:prstClr val="black"/>
                </a:solidFill>
              </a:rPr>
              <a:t>pada</a:t>
            </a:r>
            <a:r>
              <a:rPr lang="en-US" sz="900" dirty="0">
                <a:solidFill>
                  <a:prstClr val="black"/>
                </a:solidFill>
              </a:rPr>
              <a:t> guru </a:t>
            </a:r>
            <a:r>
              <a:rPr lang="en-US" sz="900" dirty="0" err="1">
                <a:solidFill>
                  <a:prstClr val="black"/>
                </a:solidFill>
              </a:rPr>
              <a:t>pembelajar</a:t>
            </a:r>
            <a:r>
              <a:rPr lang="en-US" sz="900" dirty="0">
                <a:solidFill>
                  <a:prstClr val="black"/>
                </a:solidFill>
              </a:rPr>
              <a:t> </a:t>
            </a:r>
            <a:r>
              <a:rPr lang="en-US" sz="900" dirty="0" err="1">
                <a:solidFill>
                  <a:prstClr val="black"/>
                </a:solidFill>
              </a:rPr>
              <a:t>merupakan</a:t>
            </a:r>
            <a:r>
              <a:rPr lang="en-US" sz="900" dirty="0">
                <a:solidFill>
                  <a:prstClr val="black"/>
                </a:solidFill>
              </a:rPr>
              <a:t> </a:t>
            </a:r>
            <a:r>
              <a:rPr lang="en-US" sz="900" dirty="0" err="1">
                <a:solidFill>
                  <a:prstClr val="black"/>
                </a:solidFill>
              </a:rPr>
              <a:t>hasil</a:t>
            </a:r>
            <a:r>
              <a:rPr lang="en-US" sz="900" dirty="0">
                <a:solidFill>
                  <a:prstClr val="black"/>
                </a:solidFill>
              </a:rPr>
              <a:t> </a:t>
            </a:r>
            <a:r>
              <a:rPr lang="en-US" sz="1196" b="1" dirty="0">
                <a:solidFill>
                  <a:srgbClr val="FF0000"/>
                </a:solidFill>
              </a:rPr>
              <a:t>UKGTK2</a:t>
            </a:r>
            <a:endParaRPr lang="id-ID" sz="1196" b="1" dirty="0">
              <a:solidFill>
                <a:srgbClr val="FF0000"/>
              </a:solidFill>
            </a:endParaRPr>
          </a:p>
        </p:txBody>
      </p:sp>
      <p:sp>
        <p:nvSpPr>
          <p:cNvPr id="276" name="Rectangle 275"/>
          <p:cNvSpPr/>
          <p:nvPr/>
        </p:nvSpPr>
        <p:spPr bwMode="auto">
          <a:xfrm rot="5400000">
            <a:off x="6601253" y="3393882"/>
            <a:ext cx="2298173" cy="2700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lang="en-US" sz="1050" b="1" dirty="0">
                <a:solidFill>
                  <a:prstClr val="black"/>
                </a:solidFill>
              </a:rPr>
              <a:t>Delta</a:t>
            </a:r>
            <a:r>
              <a:rPr lang="en-US" sz="1050" b="1" dirty="0">
                <a:solidFill>
                  <a:srgbClr val="FF0000"/>
                </a:solidFill>
              </a:rPr>
              <a:t> PRETEST </a:t>
            </a:r>
            <a:r>
              <a:rPr lang="en-US" sz="1050" b="1" dirty="0" err="1">
                <a:solidFill>
                  <a:prstClr val="black"/>
                </a:solidFill>
              </a:rPr>
              <a:t>dan</a:t>
            </a:r>
            <a:r>
              <a:rPr lang="en-US" sz="1050" b="1" dirty="0">
                <a:solidFill>
                  <a:srgbClr val="FF0000"/>
                </a:solidFill>
              </a:rPr>
              <a:t> POSTTEST</a:t>
            </a:r>
            <a:r>
              <a:rPr lang="en-US" sz="1050" b="1" dirty="0">
                <a:solidFill>
                  <a:prstClr val="black"/>
                </a:solidFill>
              </a:rPr>
              <a:t> </a:t>
            </a:r>
          </a:p>
          <a:p>
            <a:pPr algn="ctr">
              <a:defRPr/>
            </a:pPr>
            <a:r>
              <a:rPr lang="en-US" sz="788" dirty="0" err="1">
                <a:solidFill>
                  <a:prstClr val="black"/>
                </a:solidFill>
              </a:rPr>
              <a:t>adalah</a:t>
            </a:r>
            <a:r>
              <a:rPr lang="en-US" sz="788" dirty="0">
                <a:solidFill>
                  <a:prstClr val="black"/>
                </a:solidFill>
              </a:rPr>
              <a:t> </a:t>
            </a:r>
            <a:r>
              <a:rPr lang="en-US" sz="788" dirty="0" err="1">
                <a:solidFill>
                  <a:prstClr val="black"/>
                </a:solidFill>
              </a:rPr>
              <a:t>hasil</a:t>
            </a:r>
            <a:r>
              <a:rPr lang="en-US" sz="788" dirty="0">
                <a:solidFill>
                  <a:prstClr val="black"/>
                </a:solidFill>
              </a:rPr>
              <a:t> guru </a:t>
            </a:r>
            <a:r>
              <a:rPr lang="en-US" sz="788" dirty="0" err="1">
                <a:solidFill>
                  <a:prstClr val="black"/>
                </a:solidFill>
              </a:rPr>
              <a:t>belajar</a:t>
            </a:r>
            <a:endParaRPr lang="id-ID" sz="1050" b="1" dirty="0">
              <a:solidFill>
                <a:srgbClr val="FF0000"/>
              </a:solidFill>
            </a:endParaRPr>
          </a:p>
        </p:txBody>
      </p:sp>
      <p:sp>
        <p:nvSpPr>
          <p:cNvPr id="277" name="Rounded Rectangle 276"/>
          <p:cNvSpPr/>
          <p:nvPr/>
        </p:nvSpPr>
        <p:spPr>
          <a:xfrm>
            <a:off x="2231673" y="1437624"/>
            <a:ext cx="1022412" cy="684684"/>
          </a:xfrm>
          <a:prstGeom prst="roundRect">
            <a:avLst/>
          </a:prstGeom>
          <a:noFill/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b="1" dirty="0" err="1">
                <a:solidFill>
                  <a:prstClr val="black"/>
                </a:solidFill>
              </a:rPr>
              <a:t>Modul</a:t>
            </a:r>
            <a:endParaRPr lang="en-GB" sz="3000" b="1" dirty="0">
              <a:solidFill>
                <a:prstClr val="black"/>
              </a:solidFill>
            </a:endParaRPr>
          </a:p>
        </p:txBody>
      </p:sp>
      <p:cxnSp>
        <p:nvCxnSpPr>
          <p:cNvPr id="278" name="Elbow Connector 277"/>
          <p:cNvCxnSpPr>
            <a:stCxn id="277" idx="3"/>
            <a:endCxn id="248" idx="3"/>
          </p:cNvCxnSpPr>
          <p:nvPr/>
        </p:nvCxnSpPr>
        <p:spPr>
          <a:xfrm>
            <a:off x="3254085" y="1779967"/>
            <a:ext cx="3702" cy="933332"/>
          </a:xfrm>
          <a:prstGeom prst="bentConnector3">
            <a:avLst>
              <a:gd name="adj1" fmla="val 473128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9" name="Rounded Rectangle 278"/>
          <p:cNvSpPr/>
          <p:nvPr/>
        </p:nvSpPr>
        <p:spPr>
          <a:xfrm>
            <a:off x="7524261" y="1634520"/>
            <a:ext cx="918102" cy="289159"/>
          </a:xfrm>
          <a:prstGeom prst="roundRect">
            <a:avLst/>
          </a:prstGeom>
          <a:noFill/>
          <a:ln w="317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solidFill>
                  <a:prstClr val="black"/>
                </a:solidFill>
              </a:rPr>
              <a:t>Login</a:t>
            </a:r>
          </a:p>
        </p:txBody>
      </p:sp>
      <p:grpSp>
        <p:nvGrpSpPr>
          <p:cNvPr id="280" name="Group 279"/>
          <p:cNvGrpSpPr/>
          <p:nvPr/>
        </p:nvGrpSpPr>
        <p:grpSpPr>
          <a:xfrm>
            <a:off x="5807508" y="1225694"/>
            <a:ext cx="582628" cy="860003"/>
            <a:chOff x="5076056" y="1844828"/>
            <a:chExt cx="776837" cy="1146670"/>
          </a:xfrm>
        </p:grpSpPr>
        <p:grpSp>
          <p:nvGrpSpPr>
            <p:cNvPr id="281" name="Group 280"/>
            <p:cNvGrpSpPr/>
            <p:nvPr/>
          </p:nvGrpSpPr>
          <p:grpSpPr>
            <a:xfrm>
              <a:off x="5076056" y="1844828"/>
              <a:ext cx="776837" cy="1146670"/>
              <a:chOff x="1511307" y="4775435"/>
              <a:chExt cx="1135278" cy="1585507"/>
            </a:xfrm>
          </p:grpSpPr>
          <p:sp>
            <p:nvSpPr>
              <p:cNvPr id="289" name="Rounded Rectangle 288"/>
              <p:cNvSpPr/>
              <p:nvPr/>
            </p:nvSpPr>
            <p:spPr>
              <a:xfrm>
                <a:off x="1511307" y="4775435"/>
                <a:ext cx="1135278" cy="1217724"/>
              </a:xfrm>
              <a:prstGeom prst="round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96">
                  <a:solidFill>
                    <a:prstClr val="white"/>
                  </a:solidFill>
                </a:endParaRPr>
              </a:p>
            </p:txBody>
          </p:sp>
          <p:sp>
            <p:nvSpPr>
              <p:cNvPr id="290" name="Title 1"/>
              <p:cNvSpPr txBox="1">
                <a:spLocks/>
              </p:cNvSpPr>
              <p:nvPr/>
            </p:nvSpPr>
            <p:spPr>
              <a:xfrm>
                <a:off x="1552661" y="5926695"/>
                <a:ext cx="1062026" cy="434247"/>
              </a:xfrm>
              <a:prstGeom prst="rect">
                <a:avLst/>
              </a:prstGeom>
            </p:spPr>
            <p:txBody>
              <a:bodyPr vert="horz" lIns="68580" tIns="34290" rIns="68580" bIns="34290" rtlCol="0" anchor="ctr">
                <a:noAutofit/>
              </a:bodyPr>
              <a:lstStyle>
                <a:lvl1pPr algn="l" defTabSz="914400" rtl="0" eaLnBrk="1" latinLnBrk="0" hangingPunct="1">
                  <a:spcBef>
                    <a:spcPct val="0"/>
                  </a:spcBef>
                  <a:buNone/>
                  <a:defRPr sz="4000" kern="1200" spc="-100" baseline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900" b="1" dirty="0"/>
                  <a:t>Mobile</a:t>
                </a:r>
              </a:p>
            </p:txBody>
          </p:sp>
        </p:grpSp>
        <p:grpSp>
          <p:nvGrpSpPr>
            <p:cNvPr id="282" name="Group 281"/>
            <p:cNvGrpSpPr/>
            <p:nvPr/>
          </p:nvGrpSpPr>
          <p:grpSpPr>
            <a:xfrm>
              <a:off x="5181345" y="1952940"/>
              <a:ext cx="563691" cy="557799"/>
              <a:chOff x="751114" y="2800149"/>
              <a:chExt cx="1777388" cy="1641423"/>
            </a:xfrm>
          </p:grpSpPr>
          <p:grpSp>
            <p:nvGrpSpPr>
              <p:cNvPr id="283" name="Group 282"/>
              <p:cNvGrpSpPr/>
              <p:nvPr/>
            </p:nvGrpSpPr>
            <p:grpSpPr>
              <a:xfrm>
                <a:off x="751114" y="2800149"/>
                <a:ext cx="967374" cy="1641423"/>
                <a:chOff x="632346" y="1604415"/>
                <a:chExt cx="2785914" cy="5176527"/>
              </a:xfrm>
            </p:grpSpPr>
            <p:pic>
              <p:nvPicPr>
                <p:cNvPr id="287" name="Picture 2" descr="C:\Users\P4TKIPA\Downloads\cellNexus-one-ilnanny1.png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773" r="23141"/>
                <a:stretch/>
              </p:blipFill>
              <p:spPr bwMode="auto">
                <a:xfrm flipH="1">
                  <a:off x="632346" y="1604415"/>
                  <a:ext cx="2785914" cy="517652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88" name="Picture 8" descr="C:\Users\P4TKIPA\Downloads\2e4ac7a7-54e9-431f-b94b-6318bf37b803.jpg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73726" y="2214130"/>
                  <a:ext cx="2316043" cy="352745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284" name="Group 283"/>
              <p:cNvGrpSpPr/>
              <p:nvPr/>
            </p:nvGrpSpPr>
            <p:grpSpPr>
              <a:xfrm rot="18536640">
                <a:off x="1302002" y="2968492"/>
                <a:ext cx="850304" cy="1602696"/>
                <a:chOff x="2448897" y="2366326"/>
                <a:chExt cx="1961575" cy="3776686"/>
              </a:xfrm>
            </p:grpSpPr>
            <p:pic>
              <p:nvPicPr>
                <p:cNvPr id="285" name="Picture 9" descr="C:\Users\P4TKIPA\Downloads\samsung-galaxy-note5-black-sapphire-spin.0001.png"/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9284" t="4684" r="28691" b="14404"/>
                <a:stretch/>
              </p:blipFill>
              <p:spPr bwMode="auto">
                <a:xfrm>
                  <a:off x="2448897" y="2366326"/>
                  <a:ext cx="1961575" cy="377668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86" name="Picture 7" descr="C:\Users\P4TKIPA\Downloads\c810bc1e-adfa-475b-a548-03a28e2baaad.jpg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61787" y="2769703"/>
                  <a:ext cx="1712501" cy="300377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grpSp>
        <p:nvGrpSpPr>
          <p:cNvPr id="291" name="Group 290"/>
          <p:cNvGrpSpPr/>
          <p:nvPr/>
        </p:nvGrpSpPr>
        <p:grpSpPr>
          <a:xfrm>
            <a:off x="1746446" y="51470"/>
            <a:ext cx="6858002" cy="430742"/>
            <a:chOff x="0" y="118373"/>
            <a:chExt cx="9144002" cy="574323"/>
          </a:xfrm>
        </p:grpSpPr>
        <p:sp>
          <p:nvSpPr>
            <p:cNvPr id="292" name="TextBox 291"/>
            <p:cNvSpPr txBox="1"/>
            <p:nvPr/>
          </p:nvSpPr>
          <p:spPr>
            <a:xfrm>
              <a:off x="202739" y="118373"/>
              <a:ext cx="894126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942975" fontAlgn="b">
                <a:spcBef>
                  <a:spcPct val="0"/>
                </a:spcBef>
                <a:defRPr/>
              </a:pPr>
              <a:r>
                <a:rPr lang="en-US" sz="2100" b="1" dirty="0" err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Desain</a:t>
              </a:r>
              <a:r>
                <a:rPr lang="en-US" sz="21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Guru </a:t>
              </a:r>
              <a:r>
                <a:rPr lang="en-US" sz="2100" b="1" dirty="0" err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Pembelajar</a:t>
              </a:r>
              <a:r>
                <a:rPr lang="en-US" sz="21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 Daring (GP-</a:t>
              </a:r>
              <a:r>
                <a:rPr lang="en-US" sz="21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d</a:t>
              </a:r>
              <a:r>
                <a:rPr lang="en-US" sz="21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anose="02040503050406030204" pitchFamily="18" charset="0"/>
                </a:rPr>
                <a:t>)</a:t>
              </a:r>
            </a:p>
          </p:txBody>
        </p:sp>
        <p:cxnSp>
          <p:nvCxnSpPr>
            <p:cNvPr id="293" name="Straight Connector 292"/>
            <p:cNvCxnSpPr/>
            <p:nvPr/>
          </p:nvCxnSpPr>
          <p:spPr>
            <a:xfrm>
              <a:off x="0" y="692696"/>
              <a:ext cx="9144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543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683788" y="195487"/>
            <a:ext cx="887059" cy="1684928"/>
          </a:xfrm>
          <a:prstGeom prst="rect">
            <a:avLst/>
          </a:prstGeom>
          <a:noFill/>
        </p:spPr>
        <p:txBody>
          <a:bodyPr wrap="none" lIns="68559" tIns="34280" rIns="68559" bIns="34280" rtlCol="0">
            <a:spAutoFit/>
          </a:bodyPr>
          <a:lstStyle/>
          <a:p>
            <a:pPr algn="r"/>
            <a:r>
              <a:rPr lang="en-US" sz="10499" b="1" dirty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1</a:t>
            </a:r>
            <a:endParaRPr lang="id-ID" sz="10499" b="1" dirty="0">
              <a:solidFill>
                <a:schemeClr val="bg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423" y="2031692"/>
            <a:ext cx="2312161" cy="484744"/>
          </a:xfrm>
          <a:prstGeom prst="rect">
            <a:avLst/>
          </a:prstGeom>
          <a:noFill/>
        </p:spPr>
        <p:txBody>
          <a:bodyPr wrap="none" lIns="68575" tIns="34288" rIns="68575" bIns="34288" rtlCol="0">
            <a:spAutoFit/>
          </a:bodyPr>
          <a:lstStyle/>
          <a:p>
            <a:pPr algn="r"/>
            <a:r>
              <a:rPr lang="en-US" sz="2700" b="1" dirty="0" err="1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Pendahuluan</a:t>
            </a:r>
            <a:endParaRPr lang="en-US" sz="2700" b="1" dirty="0">
              <a:solidFill>
                <a:schemeClr val="bg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4371959"/>
            <a:ext cx="8915400" cy="700777"/>
          </a:xfrm>
          <a:prstGeom prst="rect">
            <a:avLst/>
          </a:prstGeom>
          <a:solidFill>
            <a:schemeClr val="bg1"/>
          </a:solidFill>
        </p:spPr>
        <p:txBody>
          <a:bodyPr wrap="square" lIns="84400" tIns="42200" rIns="84400" bIns="42200" rtlCol="0">
            <a:spAutoFit/>
          </a:bodyPr>
          <a:lstStyle/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Direktorat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Jenderal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Guru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dan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Tenaga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Kependidikan</a:t>
            </a:r>
            <a:endParaRPr lang="es-ES" sz="2000" b="1" dirty="0" smtClean="0">
              <a:solidFill>
                <a:prstClr val="black"/>
              </a:solidFill>
              <a:latin typeface="Century Gothic"/>
              <a:cs typeface="Century Gothic"/>
            </a:endParaRPr>
          </a:p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Jogja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18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Mei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2016</a:t>
            </a:r>
            <a:endParaRPr lang="sv-SE" sz="2000" b="1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5524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30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6174" y="2017318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6176" y="1729286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6174" y="1441254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graphicFrame>
        <p:nvGraphicFramePr>
          <p:cNvPr id="120" name="Table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550800"/>
              </p:ext>
            </p:extLst>
          </p:nvPr>
        </p:nvGraphicFramePr>
        <p:xfrm>
          <a:off x="2086205" y="1533744"/>
          <a:ext cx="6351782" cy="2271024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907769"/>
                <a:gridCol w="1123586"/>
                <a:gridCol w="1048679"/>
                <a:gridCol w="1049607"/>
                <a:gridCol w="1049607"/>
                <a:gridCol w="1172534"/>
              </a:tblGrid>
              <a:tr h="2523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b="1" u="none" strike="noStrike" dirty="0">
                          <a:effectLst/>
                        </a:rPr>
                        <a:t>Jenjang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b="1" u="none" strike="noStrike" dirty="0" smtClean="0">
                          <a:effectLst/>
                        </a:rPr>
                        <a:t>IN/Mentor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47611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b="1" u="none" strike="noStrike" dirty="0" smtClean="0">
                          <a:effectLst/>
                        </a:rPr>
                        <a:t>Moda Diklat</a:t>
                      </a:r>
                      <a:endParaRPr lang="id-ID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4000" marR="54000" marT="7144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b="1" u="none" strike="noStrike" dirty="0">
                          <a:effectLst/>
                        </a:rPr>
                        <a:t>Total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52336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id-ID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u="none" strike="noStrike" dirty="0">
                          <a:effectLst/>
                        </a:rPr>
                        <a:t>TM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err="1" smtClean="0">
                          <a:effectLst/>
                        </a:rPr>
                        <a:t>Kombinasi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effectLst/>
                        </a:rPr>
                        <a:t>Daring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252336"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 dirty="0">
                          <a:effectLst/>
                        </a:rPr>
                        <a:t>TK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 dirty="0">
                          <a:effectLst/>
                        </a:rPr>
                        <a:t>10,287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 dirty="0">
                          <a:effectLst/>
                        </a:rPr>
                        <a:t>63,967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88,118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90,259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252,631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</a:tr>
              <a:tr h="252336"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SD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49,991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 dirty="0">
                          <a:effectLst/>
                        </a:rPr>
                        <a:t>548,201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 dirty="0">
                          <a:effectLst/>
                        </a:rPr>
                        <a:t>450,555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341,112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1,389,859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</a:tr>
              <a:tr h="252336"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 dirty="0">
                          <a:effectLst/>
                        </a:rPr>
                        <a:t>SMP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55,383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 dirty="0">
                          <a:effectLst/>
                        </a:rPr>
                        <a:t>175,341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158,873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 dirty="0">
                          <a:effectLst/>
                        </a:rPr>
                        <a:t>171,567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561,164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</a:tr>
              <a:tr h="252336"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SLB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1,355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6,714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 dirty="0">
                          <a:effectLst/>
                        </a:rPr>
                        <a:t>6,621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6,597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21,287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</a:tr>
              <a:tr h="252336"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SMA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 dirty="0">
                          <a:effectLst/>
                        </a:rPr>
                        <a:t>33,955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 dirty="0">
                          <a:effectLst/>
                        </a:rPr>
                        <a:t>65,552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66,220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 dirty="0">
                          <a:effectLst/>
                        </a:rPr>
                        <a:t>88,439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254,166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</a:tr>
              <a:tr h="252336"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SMK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17,141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 dirty="0">
                          <a:effectLst/>
                        </a:rPr>
                        <a:t>70,202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>
                          <a:effectLst/>
                        </a:rPr>
                        <a:t>65,761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 dirty="0">
                          <a:effectLst/>
                        </a:rPr>
                        <a:t>67,305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u="none" strike="noStrike" dirty="0">
                          <a:effectLst/>
                        </a:rPr>
                        <a:t>220,409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/>
                </a:tc>
              </a:tr>
              <a:tr h="252336"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u="none" strike="noStrike" dirty="0">
                          <a:effectLst/>
                        </a:rPr>
                        <a:t>Total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b="1" u="none" strike="noStrike" dirty="0">
                          <a:effectLst/>
                        </a:rPr>
                        <a:t>168,112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b="1" u="none" strike="noStrike" dirty="0">
                          <a:effectLst/>
                        </a:rPr>
                        <a:t>929,977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b="1" u="none" strike="noStrike" dirty="0">
                          <a:effectLst/>
                        </a:rPr>
                        <a:t>836,148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b="1" u="none" strike="noStrike" dirty="0">
                          <a:effectLst/>
                        </a:rPr>
                        <a:t>765,279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200" b="1" u="none" strike="noStrike" dirty="0">
                          <a:effectLst/>
                        </a:rPr>
                        <a:t>2,699,516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000" marR="54000" marT="7144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1" name="TextBox 120"/>
          <p:cNvSpPr txBox="1"/>
          <p:nvPr/>
        </p:nvSpPr>
        <p:spPr>
          <a:xfrm>
            <a:off x="1991327" y="464871"/>
            <a:ext cx="6829145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>
              <a:spcBef>
                <a:spcPct val="0"/>
              </a:spcBef>
              <a:defRPr/>
            </a:pPr>
            <a:r>
              <a:rPr lang="id-ID" sz="1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Sebaran Sasaran</a:t>
            </a:r>
            <a:r>
              <a:rPr lang="en-US" sz="1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Guru </a:t>
            </a:r>
            <a:r>
              <a:rPr lang="en-US" sz="1800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Pembelajar</a:t>
            </a:r>
            <a:endParaRPr lang="en-US" sz="1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pPr fontAlgn="b">
              <a:spcBef>
                <a:spcPct val="0"/>
              </a:spcBef>
              <a:defRPr/>
            </a:pPr>
            <a:r>
              <a:rPr lang="en-US" sz="1196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Berdasarkan</a:t>
            </a:r>
            <a:r>
              <a:rPr lang="en-US" sz="1196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en-US" sz="1196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Hasil</a:t>
            </a:r>
            <a:r>
              <a:rPr lang="en-US" sz="1196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en-US" sz="1196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Uji</a:t>
            </a:r>
            <a:r>
              <a:rPr lang="en-US" sz="1196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en-US" sz="1196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Kompetensi</a:t>
            </a:r>
            <a:r>
              <a:rPr lang="en-US" sz="1196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Guru 2015</a:t>
            </a:r>
            <a:endParaRPr lang="id-ID" sz="1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1819876" y="1098041"/>
            <a:ext cx="6858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5318333" y="3943567"/>
            <a:ext cx="2777259" cy="64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592"/>
            <a:r>
              <a:rPr lang="en-US" sz="1196" i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Moda</a:t>
            </a:r>
            <a:r>
              <a:rPr lang="en-US" sz="1196" i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Guru </a:t>
            </a:r>
            <a:r>
              <a:rPr lang="en-US" sz="1196" i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Pembelajar</a:t>
            </a:r>
            <a:r>
              <a:rPr lang="en-US" sz="1196" i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sz="1196" i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Tatap</a:t>
            </a:r>
            <a:r>
              <a:rPr lang="en-US" sz="1196" i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sz="1196" i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Muka</a:t>
            </a:r>
            <a:r>
              <a:rPr lang="en-US" sz="1196" i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(TM) </a:t>
            </a:r>
            <a:r>
              <a:rPr lang="en-US" sz="1196" i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pada</a:t>
            </a:r>
            <a:r>
              <a:rPr lang="en-US" sz="1196" i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sz="1196" i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tahun</a:t>
            </a:r>
            <a:r>
              <a:rPr lang="en-US" sz="1196" i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2016 </a:t>
            </a:r>
            <a:r>
              <a:rPr lang="en-US" sz="1196" i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dilaksanakan</a:t>
            </a:r>
            <a:r>
              <a:rPr lang="en-US" sz="1196" i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sz="1196" i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melalui</a:t>
            </a:r>
            <a:r>
              <a:rPr lang="en-US" sz="1196" i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sz="1196" i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anggaran</a:t>
            </a:r>
            <a:r>
              <a:rPr lang="en-US" sz="1196" i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sz="1196" i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Pemda</a:t>
            </a:r>
            <a:endParaRPr lang="en-US" sz="1200" i="1" dirty="0">
              <a:solidFill>
                <a:prstClr val="black"/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124" name="Shape 24"/>
          <p:cNvSpPr>
            <a:spLocks/>
          </p:cNvSpPr>
          <p:nvPr/>
        </p:nvSpPr>
        <p:spPr bwMode="auto">
          <a:xfrm rot="9565016" flipH="1">
            <a:off x="4521680" y="3480240"/>
            <a:ext cx="756833" cy="900779"/>
          </a:xfrm>
          <a:custGeom>
            <a:avLst/>
            <a:gdLst>
              <a:gd name="T0" fmla="*/ 1103158 w 2206703"/>
              <a:gd name="T1" fmla="*/ 0 h 1446845"/>
              <a:gd name="T2" fmla="*/ 2206313 w 2206703"/>
              <a:gd name="T3" fmla="*/ 725814 h 1446845"/>
              <a:gd name="T4" fmla="*/ 1103158 w 2206703"/>
              <a:gd name="T5" fmla="*/ 1451627 h 1446845"/>
              <a:gd name="T6" fmla="*/ 0 w 2206703"/>
              <a:gd name="T7" fmla="*/ 725814 h 1446845"/>
              <a:gd name="T8" fmla="*/ 0 w 2206703"/>
              <a:gd name="T9" fmla="*/ 1451627 h 1446845"/>
              <a:gd name="T10" fmla="*/ 1732145 w 2206703"/>
              <a:gd name="T11" fmla="*/ 0 h 1446845"/>
              <a:gd name="T12" fmla="*/ 2206313 w 2206703"/>
              <a:gd name="T13" fmla="*/ 227253 h 1446845"/>
              <a:gd name="T14" fmla="*/ 1799476 w 2206703"/>
              <a:gd name="T15" fmla="*/ 599668 h 1446845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5898240 60000 65536"/>
              <a:gd name="T21" fmla="*/ 17694720 60000 65536"/>
              <a:gd name="T22" fmla="*/ 0 60000 65536"/>
              <a:gd name="T23" fmla="*/ 5898240 60000 65536"/>
              <a:gd name="T24" fmla="*/ 0 w 2206703"/>
              <a:gd name="T25" fmla="*/ 0 h 1446845"/>
              <a:gd name="T26" fmla="*/ 2206703 w 2206703"/>
              <a:gd name="T27" fmla="*/ 1446845 h 144684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06703" h="1446845">
                <a:moveTo>
                  <a:pt x="0" y="1446845"/>
                </a:moveTo>
                <a:cubicBezTo>
                  <a:pt x="245189" y="803803"/>
                  <a:pt x="829465" y="381807"/>
                  <a:pt x="1752828" y="180856"/>
                </a:cubicBezTo>
                <a:lnTo>
                  <a:pt x="1732450" y="0"/>
                </a:lnTo>
                <a:lnTo>
                  <a:pt x="2206703" y="226504"/>
                </a:lnTo>
                <a:lnTo>
                  <a:pt x="1799794" y="597692"/>
                </a:lnTo>
                <a:lnTo>
                  <a:pt x="1779416" y="416836"/>
                </a:lnTo>
                <a:cubicBezTo>
                  <a:pt x="960923" y="497216"/>
                  <a:pt x="367784" y="840552"/>
                  <a:pt x="0" y="1446845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id-ID" sz="1196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19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Rectangle 274"/>
          <p:cNvSpPr/>
          <p:nvPr/>
        </p:nvSpPr>
        <p:spPr>
          <a:xfrm>
            <a:off x="1143000" y="-20538"/>
            <a:ext cx="685800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800" b="1" dirty="0" err="1"/>
              <a:t>Kesepakatan</a:t>
            </a:r>
            <a:r>
              <a:rPr lang="en-US" sz="1800" b="1" dirty="0"/>
              <a:t> </a:t>
            </a:r>
            <a:r>
              <a:rPr lang="en-US" sz="1800" b="1" dirty="0" err="1"/>
              <a:t>Moda</a:t>
            </a:r>
            <a:r>
              <a:rPr lang="en-US" sz="1800" b="1" dirty="0"/>
              <a:t> </a:t>
            </a:r>
            <a:r>
              <a:rPr lang="en-US" sz="1800" b="1" dirty="0" err="1"/>
              <a:t>Tatap</a:t>
            </a:r>
            <a:r>
              <a:rPr lang="en-US" sz="1800" b="1" dirty="0"/>
              <a:t> </a:t>
            </a:r>
            <a:r>
              <a:rPr lang="en-US" sz="1800" b="1" dirty="0" err="1"/>
              <a:t>Muka</a:t>
            </a:r>
            <a:r>
              <a:rPr lang="en-US" sz="1800" b="1" dirty="0"/>
              <a:t> Guru </a:t>
            </a:r>
            <a:r>
              <a:rPr lang="en-US" sz="1800" b="1" dirty="0" err="1"/>
              <a:t>Pembelajar</a:t>
            </a:r>
            <a:r>
              <a:rPr lang="en-US" sz="1800" b="1" dirty="0"/>
              <a:t> </a:t>
            </a:r>
            <a:r>
              <a:rPr lang="en-US" sz="1800" b="1" dirty="0" err="1"/>
              <a:t>Melalui</a:t>
            </a:r>
            <a:r>
              <a:rPr lang="en-US" sz="1800" b="1" dirty="0"/>
              <a:t> APBD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644" y="1092925"/>
            <a:ext cx="6703728" cy="3801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1324657" y="1533684"/>
            <a:ext cx="609653" cy="369333"/>
            <a:chOff x="1752553" y="548680"/>
            <a:chExt cx="812871" cy="492443"/>
          </a:xfrm>
        </p:grpSpPr>
        <p:grpSp>
          <p:nvGrpSpPr>
            <p:cNvPr id="47" name="Group 46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Aceh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48,100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13,526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28.12 %</a:t>
                </a: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152" name="Rectangle 151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1687111" y="1857720"/>
            <a:ext cx="609653" cy="369333"/>
            <a:chOff x="1752553" y="548680"/>
            <a:chExt cx="812871" cy="492443"/>
          </a:xfrm>
        </p:grpSpPr>
        <p:grpSp>
          <p:nvGrpSpPr>
            <p:cNvPr id="155" name="Group 154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157" name="Rectangle 156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Sumut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74,455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30,165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40.51 %</a:t>
                </a:r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156" name="Rectangle 155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159" name="Group 158"/>
          <p:cNvGrpSpPr/>
          <p:nvPr/>
        </p:nvGrpSpPr>
        <p:grpSpPr>
          <a:xfrm>
            <a:off x="2026735" y="2227052"/>
            <a:ext cx="609653" cy="369333"/>
            <a:chOff x="1752553" y="548680"/>
            <a:chExt cx="812871" cy="492443"/>
          </a:xfrm>
        </p:grpSpPr>
        <p:grpSp>
          <p:nvGrpSpPr>
            <p:cNvPr id="160" name="Group 159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Riau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28,236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 7,043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24.94 %</a:t>
                </a:r>
              </a:p>
            </p:txBody>
          </p:sp>
          <p:sp>
            <p:nvSpPr>
              <p:cNvPr id="163" name="Rectangle 162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161" name="Rectangle 160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1758370" y="2613804"/>
            <a:ext cx="609653" cy="369332"/>
            <a:chOff x="1752553" y="548680"/>
            <a:chExt cx="812871" cy="492442"/>
          </a:xfrm>
        </p:grpSpPr>
        <p:grpSp>
          <p:nvGrpSpPr>
            <p:cNvPr id="165" name="Group 164"/>
            <p:cNvGrpSpPr/>
            <p:nvPr/>
          </p:nvGrpSpPr>
          <p:grpSpPr>
            <a:xfrm>
              <a:off x="1759809" y="548680"/>
              <a:ext cx="805615" cy="492442"/>
              <a:chOff x="1801589" y="225557"/>
              <a:chExt cx="522099" cy="492442"/>
            </a:xfrm>
          </p:grpSpPr>
          <p:sp>
            <p:nvSpPr>
              <p:cNvPr id="167" name="Rectangle 166"/>
              <p:cNvSpPr/>
              <p:nvPr/>
            </p:nvSpPr>
            <p:spPr>
              <a:xfrm>
                <a:off x="1860828" y="225557"/>
                <a:ext cx="462860" cy="49244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Sumbar</a:t>
                </a:r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   22,875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14,319 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62.60 %</a:t>
                </a:r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166" name="Rectangle 165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2281177" y="2754051"/>
            <a:ext cx="609653" cy="369333"/>
            <a:chOff x="1752553" y="548680"/>
            <a:chExt cx="812871" cy="492443"/>
          </a:xfrm>
        </p:grpSpPr>
        <p:grpSp>
          <p:nvGrpSpPr>
            <p:cNvPr id="170" name="Group 169"/>
            <p:cNvGrpSpPr/>
            <p:nvPr/>
          </p:nvGrpSpPr>
          <p:grpSpPr>
            <a:xfrm>
              <a:off x="1759810" y="548680"/>
              <a:ext cx="805614" cy="492443"/>
              <a:chOff x="1801589" y="225557"/>
              <a:chExt cx="522098" cy="492443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1860827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Jambi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19,138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1,464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7.65%</a:t>
                </a:r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171" name="Rectangle 170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454081" y="3132093"/>
            <a:ext cx="609653" cy="369333"/>
            <a:chOff x="1752553" y="548680"/>
            <a:chExt cx="812871" cy="492443"/>
          </a:xfrm>
        </p:grpSpPr>
        <p:grpSp>
          <p:nvGrpSpPr>
            <p:cNvPr id="175" name="Group 174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177" name="Rectangle 176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Sumsel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41,746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11,519 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27.59 %</a:t>
                </a:r>
              </a:p>
            </p:txBody>
          </p:sp>
          <p:sp>
            <p:nvSpPr>
              <p:cNvPr id="178" name="Rectangle 177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176" name="Rectangle 175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2026735" y="3145154"/>
            <a:ext cx="609653" cy="369333"/>
            <a:chOff x="1752553" y="548680"/>
            <a:chExt cx="812871" cy="492443"/>
          </a:xfrm>
        </p:grpSpPr>
        <p:grpSp>
          <p:nvGrpSpPr>
            <p:cNvPr id="180" name="Group 179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182" name="Rectangle 181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Bengkulu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11,313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1,889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16.70%</a:t>
                </a:r>
              </a:p>
            </p:txBody>
          </p:sp>
          <p:sp>
            <p:nvSpPr>
              <p:cNvPr id="183" name="Rectangle 182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2443195" y="3523196"/>
            <a:ext cx="609653" cy="369332"/>
            <a:chOff x="1752553" y="548680"/>
            <a:chExt cx="812871" cy="492442"/>
          </a:xfrm>
        </p:grpSpPr>
        <p:grpSp>
          <p:nvGrpSpPr>
            <p:cNvPr id="185" name="Group 184"/>
            <p:cNvGrpSpPr/>
            <p:nvPr/>
          </p:nvGrpSpPr>
          <p:grpSpPr>
            <a:xfrm>
              <a:off x="1759809" y="548680"/>
              <a:ext cx="805615" cy="492442"/>
              <a:chOff x="1801589" y="225557"/>
              <a:chExt cx="522099" cy="492442"/>
            </a:xfrm>
          </p:grpSpPr>
          <p:sp>
            <p:nvSpPr>
              <p:cNvPr id="187" name="Rectangle 186"/>
              <p:cNvSpPr/>
              <p:nvPr/>
            </p:nvSpPr>
            <p:spPr>
              <a:xfrm>
                <a:off x="1860828" y="225557"/>
                <a:ext cx="462860" cy="49244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Lampung</a:t>
                </a:r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 39,214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16,501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42.08%</a:t>
                </a:r>
              </a:p>
            </p:txBody>
          </p:sp>
          <p:sp>
            <p:nvSpPr>
              <p:cNvPr id="188" name="Rectangle 187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186" name="Rectangle 185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2566795" y="3901238"/>
            <a:ext cx="609653" cy="369333"/>
            <a:chOff x="1752553" y="548680"/>
            <a:chExt cx="812871" cy="492443"/>
          </a:xfrm>
        </p:grpSpPr>
        <p:grpSp>
          <p:nvGrpSpPr>
            <p:cNvPr id="190" name="Group 189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192" name="Rectangle 191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Banten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31,232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8,066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25.83 %</a:t>
                </a:r>
              </a:p>
            </p:txBody>
          </p:sp>
          <p:sp>
            <p:nvSpPr>
              <p:cNvPr id="193" name="Rectangle 192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191" name="Rectangle 190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2821237" y="2829828"/>
            <a:ext cx="609653" cy="369333"/>
            <a:chOff x="1752553" y="548680"/>
            <a:chExt cx="812871" cy="492443"/>
          </a:xfrm>
        </p:grpSpPr>
        <p:grpSp>
          <p:nvGrpSpPr>
            <p:cNvPr id="195" name="Group 194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197" name="Rectangle 196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Babel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3,840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188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4.90%</a:t>
                </a:r>
              </a:p>
            </p:txBody>
          </p:sp>
          <p:sp>
            <p:nvSpPr>
              <p:cNvPr id="198" name="Rectangle 197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196" name="Rectangle 195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14" name="Group 213"/>
          <p:cNvGrpSpPr/>
          <p:nvPr/>
        </p:nvGrpSpPr>
        <p:grpSpPr>
          <a:xfrm>
            <a:off x="2857880" y="3500123"/>
            <a:ext cx="609653" cy="369333"/>
            <a:chOff x="1752553" y="548680"/>
            <a:chExt cx="812871" cy="492443"/>
          </a:xfrm>
        </p:grpSpPr>
        <p:grpSp>
          <p:nvGrpSpPr>
            <p:cNvPr id="215" name="Group 214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17" name="Rectangle 216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DKI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5,644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3,787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67.10 %</a:t>
                </a:r>
              </a:p>
            </p:txBody>
          </p:sp>
          <p:sp>
            <p:nvSpPr>
              <p:cNvPr id="218" name="Rectangle 217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16" name="Rectangle 215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19" name="Group 218"/>
          <p:cNvGrpSpPr/>
          <p:nvPr/>
        </p:nvGrpSpPr>
        <p:grpSpPr>
          <a:xfrm>
            <a:off x="3253285" y="3477900"/>
            <a:ext cx="609653" cy="369333"/>
            <a:chOff x="1752553" y="548680"/>
            <a:chExt cx="812871" cy="492443"/>
          </a:xfrm>
        </p:grpSpPr>
        <p:grpSp>
          <p:nvGrpSpPr>
            <p:cNvPr id="220" name="Group 219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22" name="Rectangle 221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Jabar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100,837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19,207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19.05%</a:t>
                </a:r>
              </a:p>
            </p:txBody>
          </p:sp>
          <p:sp>
            <p:nvSpPr>
              <p:cNvPr id="223" name="Rectangle 222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21" name="Rectangle 220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24" name="Group 223"/>
          <p:cNvGrpSpPr/>
          <p:nvPr/>
        </p:nvGrpSpPr>
        <p:grpSpPr>
          <a:xfrm>
            <a:off x="3275056" y="3912123"/>
            <a:ext cx="609653" cy="369333"/>
            <a:chOff x="1752553" y="548680"/>
            <a:chExt cx="812871" cy="492443"/>
          </a:xfrm>
        </p:grpSpPr>
        <p:grpSp>
          <p:nvGrpSpPr>
            <p:cNvPr id="225" name="Group 224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27" name="Rectangle 226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Jateng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59,999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8,448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14.08%</a:t>
                </a:r>
              </a:p>
            </p:txBody>
          </p:sp>
          <p:sp>
            <p:nvSpPr>
              <p:cNvPr id="228" name="Rectangle 227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26" name="Rectangle 225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29" name="Group 228"/>
          <p:cNvGrpSpPr/>
          <p:nvPr/>
        </p:nvGrpSpPr>
        <p:grpSpPr>
          <a:xfrm>
            <a:off x="3631327" y="3901238"/>
            <a:ext cx="609653" cy="369333"/>
            <a:chOff x="1752553" y="548680"/>
            <a:chExt cx="812871" cy="492443"/>
          </a:xfrm>
        </p:grpSpPr>
        <p:grpSp>
          <p:nvGrpSpPr>
            <p:cNvPr id="230" name="Group 229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32" name="Rectangle 231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Jatim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89,121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34,173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38.34%</a:t>
                </a:r>
              </a:p>
            </p:txBody>
          </p:sp>
          <p:sp>
            <p:nvSpPr>
              <p:cNvPr id="233" name="Rectangle 232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31" name="Rectangle 230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34" name="Group 233"/>
          <p:cNvGrpSpPr/>
          <p:nvPr/>
        </p:nvGrpSpPr>
        <p:grpSpPr>
          <a:xfrm>
            <a:off x="4024957" y="3857394"/>
            <a:ext cx="609653" cy="369333"/>
            <a:chOff x="1752553" y="548680"/>
            <a:chExt cx="812871" cy="492443"/>
          </a:xfrm>
        </p:grpSpPr>
        <p:grpSp>
          <p:nvGrpSpPr>
            <p:cNvPr id="235" name="Group 234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37" name="Rectangle 236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Bali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11,454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900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7.86%</a:t>
                </a:r>
              </a:p>
            </p:txBody>
          </p:sp>
          <p:sp>
            <p:nvSpPr>
              <p:cNvPr id="238" name="Rectangle 237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36" name="Rectangle 235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39" name="Group 238"/>
          <p:cNvGrpSpPr/>
          <p:nvPr/>
        </p:nvGrpSpPr>
        <p:grpSpPr>
          <a:xfrm>
            <a:off x="4441417" y="3961532"/>
            <a:ext cx="609653" cy="369333"/>
            <a:chOff x="1752553" y="548680"/>
            <a:chExt cx="812871" cy="492443"/>
          </a:xfrm>
        </p:grpSpPr>
        <p:grpSp>
          <p:nvGrpSpPr>
            <p:cNvPr id="240" name="Group 239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42" name="Rectangle 241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NTB 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29,132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7,147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24.53%</a:t>
                </a:r>
              </a:p>
            </p:txBody>
          </p:sp>
          <p:sp>
            <p:nvSpPr>
              <p:cNvPr id="243" name="Rectangle 242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41" name="Rectangle 240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4873465" y="3961532"/>
            <a:ext cx="609653" cy="369333"/>
            <a:chOff x="1752553" y="548680"/>
            <a:chExt cx="812871" cy="492443"/>
          </a:xfrm>
        </p:grpSpPr>
        <p:grpSp>
          <p:nvGrpSpPr>
            <p:cNvPr id="245" name="Group 244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47" name="Rectangle 246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NTT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40,210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11,162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27.97%</a:t>
                </a:r>
              </a:p>
            </p:txBody>
          </p:sp>
          <p:sp>
            <p:nvSpPr>
              <p:cNvPr id="248" name="Rectangle 247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46" name="Rectangle 245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361297" y="2410841"/>
            <a:ext cx="609653" cy="369332"/>
            <a:chOff x="1752553" y="548680"/>
            <a:chExt cx="812871" cy="492442"/>
          </a:xfrm>
        </p:grpSpPr>
        <p:grpSp>
          <p:nvGrpSpPr>
            <p:cNvPr id="251" name="Group 250"/>
            <p:cNvGrpSpPr/>
            <p:nvPr/>
          </p:nvGrpSpPr>
          <p:grpSpPr>
            <a:xfrm>
              <a:off x="1759809" y="548680"/>
              <a:ext cx="805615" cy="492442"/>
              <a:chOff x="1801589" y="225557"/>
              <a:chExt cx="522099" cy="492442"/>
            </a:xfrm>
          </p:grpSpPr>
          <p:sp>
            <p:nvSpPr>
              <p:cNvPr id="253" name="Rectangle 252"/>
              <p:cNvSpPr/>
              <p:nvPr/>
            </p:nvSpPr>
            <p:spPr>
              <a:xfrm>
                <a:off x="1860828" y="225557"/>
                <a:ext cx="462860" cy="49244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Kalbar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21,339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6,289 </a:t>
                </a:r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29.47%</a:t>
                </a:r>
              </a:p>
            </p:txBody>
          </p:sp>
          <p:sp>
            <p:nvSpPr>
              <p:cNvPr id="254" name="Rectangle 253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52" name="Rectangle 251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55" name="Group 254"/>
          <p:cNvGrpSpPr/>
          <p:nvPr/>
        </p:nvGrpSpPr>
        <p:grpSpPr>
          <a:xfrm>
            <a:off x="3601261" y="2796068"/>
            <a:ext cx="609653" cy="369333"/>
            <a:chOff x="1752553" y="548680"/>
            <a:chExt cx="812871" cy="492443"/>
          </a:xfrm>
        </p:grpSpPr>
        <p:grpSp>
          <p:nvGrpSpPr>
            <p:cNvPr id="256" name="Group 255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58" name="Rectangle 257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Kalteng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17,181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4,438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25.83%</a:t>
                </a:r>
              </a:p>
            </p:txBody>
          </p:sp>
          <p:sp>
            <p:nvSpPr>
              <p:cNvPr id="259" name="Rectangle 258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57" name="Rectangle 256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60" name="Group 259"/>
          <p:cNvGrpSpPr/>
          <p:nvPr/>
        </p:nvGrpSpPr>
        <p:grpSpPr>
          <a:xfrm>
            <a:off x="4024957" y="2829828"/>
            <a:ext cx="609653" cy="369333"/>
            <a:chOff x="1752553" y="548680"/>
            <a:chExt cx="812871" cy="492443"/>
          </a:xfrm>
        </p:grpSpPr>
        <p:grpSp>
          <p:nvGrpSpPr>
            <p:cNvPr id="261" name="Group 260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63" name="Rectangle 262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Kalsel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15,770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8,775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55.64%</a:t>
                </a:r>
              </a:p>
            </p:txBody>
          </p:sp>
          <p:sp>
            <p:nvSpPr>
              <p:cNvPr id="264" name="Rectangle 263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62" name="Rectangle 261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65" name="Group 264"/>
          <p:cNvGrpSpPr/>
          <p:nvPr/>
        </p:nvGrpSpPr>
        <p:grpSpPr>
          <a:xfrm>
            <a:off x="4171387" y="1911726"/>
            <a:ext cx="609653" cy="369333"/>
            <a:chOff x="1752553" y="548680"/>
            <a:chExt cx="812871" cy="492443"/>
          </a:xfrm>
        </p:grpSpPr>
        <p:grpSp>
          <p:nvGrpSpPr>
            <p:cNvPr id="266" name="Group 265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68" name="Rectangle 267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Kalut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3,554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  918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25.83%</a:t>
                </a:r>
              </a:p>
            </p:txBody>
          </p:sp>
          <p:sp>
            <p:nvSpPr>
              <p:cNvPr id="269" name="Rectangle 268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67" name="Rectangle 266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4148556" y="2377758"/>
            <a:ext cx="609653" cy="369333"/>
            <a:chOff x="1752553" y="548680"/>
            <a:chExt cx="812871" cy="492443"/>
          </a:xfrm>
        </p:grpSpPr>
        <p:grpSp>
          <p:nvGrpSpPr>
            <p:cNvPr id="271" name="Group 270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73" name="Rectangle 272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Kaltim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14,029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  7,371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52.54%</a:t>
                </a:r>
              </a:p>
            </p:txBody>
          </p:sp>
          <p:sp>
            <p:nvSpPr>
              <p:cNvPr id="274" name="Rectangle 273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72" name="Rectangle 271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2928619" y="3893847"/>
            <a:ext cx="609653" cy="369333"/>
            <a:chOff x="1752553" y="548680"/>
            <a:chExt cx="812871" cy="492443"/>
          </a:xfrm>
        </p:grpSpPr>
        <p:grpSp>
          <p:nvGrpSpPr>
            <p:cNvPr id="115" name="Group 114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117" name="Rectangle 116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Yogya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5,655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3,353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59.29 %</a:t>
                </a:r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116" name="Rectangle 115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2505554" y="2393442"/>
            <a:ext cx="609653" cy="369333"/>
            <a:chOff x="1752553" y="548680"/>
            <a:chExt cx="812871" cy="492443"/>
          </a:xfrm>
        </p:grpSpPr>
        <p:grpSp>
          <p:nvGrpSpPr>
            <p:cNvPr id="121" name="Group 120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Kepri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5,634 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  278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4.93%</a:t>
                </a:r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122" name="Rectangle 121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299882" y="406735"/>
            <a:ext cx="4337958" cy="616893"/>
            <a:chOff x="1542509" y="764704"/>
            <a:chExt cx="5783943" cy="822524"/>
          </a:xfrm>
        </p:grpSpPr>
        <p:sp>
          <p:nvSpPr>
            <p:cNvPr id="128" name="Rectangle 127"/>
            <p:cNvSpPr/>
            <p:nvPr/>
          </p:nvSpPr>
          <p:spPr>
            <a:xfrm>
              <a:off x="5081567" y="764704"/>
              <a:ext cx="1305491" cy="7360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96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907,367 </a:t>
              </a:r>
            </a:p>
            <a:p>
              <a:pPr>
                <a:lnSpc>
                  <a:spcPct val="150000"/>
                </a:lnSpc>
              </a:pPr>
              <a:r>
                <a:rPr lang="en-US" sz="1196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284,405 </a:t>
              </a:r>
              <a:r>
                <a:rPr lang="en-US" sz="1196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4611879" y="908029"/>
              <a:ext cx="359199" cy="26161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542509" y="1002725"/>
              <a:ext cx="990015" cy="368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96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Total*)</a:t>
              </a:r>
              <a:endParaRPr lang="en-US" sz="1196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6188960" y="1002725"/>
              <a:ext cx="1137492" cy="368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96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31.34 %</a:t>
              </a:r>
              <a:endParaRPr lang="en-US" sz="1196" dirty="0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4611879" y="1234610"/>
              <a:ext cx="359199" cy="261611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351413" y="854169"/>
              <a:ext cx="1214436" cy="368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196" dirty="0" err="1"/>
                <a:t>Sasaran</a:t>
              </a:r>
              <a:r>
                <a:rPr lang="en-US" sz="1196" dirty="0"/>
                <a:t> TM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3086190" y="1218750"/>
              <a:ext cx="1462366" cy="368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sz="1196" dirty="0" err="1"/>
                <a:t>Rencana</a:t>
              </a:r>
              <a:r>
                <a:rPr lang="en-US" sz="1196" dirty="0"/>
                <a:t> APBD</a:t>
              </a:r>
              <a:endParaRPr lang="en-US" sz="1196" dirty="0">
                <a:solidFill>
                  <a:srgbClr val="000000"/>
                </a:solidFill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1169622" y="4840002"/>
            <a:ext cx="382829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/>
              <a:t>*) </a:t>
            </a:r>
            <a:r>
              <a:rPr lang="en-US" sz="1050" b="1" dirty="0" err="1"/>
              <a:t>Ket</a:t>
            </a:r>
            <a:r>
              <a:rPr lang="en-US" sz="1050" b="1" dirty="0"/>
              <a:t>: </a:t>
            </a:r>
            <a:r>
              <a:rPr lang="en-US" sz="1050" b="1" dirty="0" err="1"/>
              <a:t>Hasil</a:t>
            </a:r>
            <a:r>
              <a:rPr lang="en-US" sz="1050" b="1" dirty="0"/>
              <a:t> </a:t>
            </a:r>
            <a:r>
              <a:rPr lang="en-US" sz="1050" b="1" dirty="0" err="1"/>
              <a:t>Rakor</a:t>
            </a:r>
            <a:r>
              <a:rPr lang="en-US" sz="1050" b="1" dirty="0"/>
              <a:t> Regional Bandung, Jakarta, Bali, </a:t>
            </a:r>
            <a:r>
              <a:rPr lang="en-US" sz="1050" b="1" dirty="0" err="1"/>
              <a:t>dan</a:t>
            </a:r>
            <a:r>
              <a:rPr lang="en-US" sz="1050" b="1" dirty="0"/>
              <a:t> Makassar</a:t>
            </a:r>
          </a:p>
        </p:txBody>
      </p:sp>
      <p:grpSp>
        <p:nvGrpSpPr>
          <p:cNvPr id="134" name="Group 133"/>
          <p:cNvGrpSpPr/>
          <p:nvPr/>
        </p:nvGrpSpPr>
        <p:grpSpPr>
          <a:xfrm>
            <a:off x="5424811" y="2088971"/>
            <a:ext cx="609653" cy="369333"/>
            <a:chOff x="1752553" y="548680"/>
            <a:chExt cx="812871" cy="492443"/>
          </a:xfrm>
        </p:grpSpPr>
        <p:grpSp>
          <p:nvGrpSpPr>
            <p:cNvPr id="135" name="Group 134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137" name="Rectangle 136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Sulut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14,701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10,358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70.46%</a:t>
                </a:r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136" name="Rectangle 135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5004379" y="2404757"/>
            <a:ext cx="609653" cy="369333"/>
            <a:chOff x="1752553" y="548680"/>
            <a:chExt cx="812870" cy="492443"/>
          </a:xfrm>
        </p:grpSpPr>
        <p:grpSp>
          <p:nvGrpSpPr>
            <p:cNvPr id="140" name="Group 139"/>
            <p:cNvGrpSpPr/>
            <p:nvPr/>
          </p:nvGrpSpPr>
          <p:grpSpPr>
            <a:xfrm>
              <a:off x="1759807" y="548680"/>
              <a:ext cx="805616" cy="492443"/>
              <a:chOff x="1801589" y="225557"/>
              <a:chExt cx="522100" cy="492443"/>
            </a:xfrm>
          </p:grpSpPr>
          <p:sp>
            <p:nvSpPr>
              <p:cNvPr id="142" name="Rectangle 141"/>
              <p:cNvSpPr/>
              <p:nvPr/>
            </p:nvSpPr>
            <p:spPr>
              <a:xfrm>
                <a:off x="1860829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Gorontalo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6,690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3,369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50.36%</a:t>
                </a:r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032838" y="2796068"/>
            <a:ext cx="609653" cy="369333"/>
            <a:chOff x="1752553" y="548680"/>
            <a:chExt cx="812871" cy="492443"/>
          </a:xfrm>
        </p:grpSpPr>
        <p:grpSp>
          <p:nvGrpSpPr>
            <p:cNvPr id="145" name="Group 144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Sulteng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21,989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5,671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25.79%</a:t>
                </a:r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146" name="Rectangle 145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4416988" y="2786564"/>
            <a:ext cx="609653" cy="369333"/>
            <a:chOff x="1752553" y="548680"/>
            <a:chExt cx="812871" cy="492443"/>
          </a:xfrm>
        </p:grpSpPr>
        <p:grpSp>
          <p:nvGrpSpPr>
            <p:cNvPr id="150" name="Group 149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153" name="Rectangle 152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Sulbar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9,527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6,991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73.38%</a:t>
                </a:r>
              </a:p>
            </p:txBody>
          </p:sp>
          <p:sp>
            <p:nvSpPr>
              <p:cNvPr id="199" name="Rectangle 198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151" name="Rectangle 150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4566688" y="3316255"/>
            <a:ext cx="609653" cy="369333"/>
            <a:chOff x="1752553" y="548680"/>
            <a:chExt cx="812871" cy="492443"/>
          </a:xfrm>
        </p:grpSpPr>
        <p:grpSp>
          <p:nvGrpSpPr>
            <p:cNvPr id="201" name="Group 200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03" name="Rectangle 202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Sulsel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50,442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18,616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36.91%</a:t>
                </a:r>
              </a:p>
            </p:txBody>
          </p:sp>
          <p:sp>
            <p:nvSpPr>
              <p:cNvPr id="204" name="Rectangle 203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02" name="Rectangle 201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05" name="Group 204"/>
          <p:cNvGrpSpPr/>
          <p:nvPr/>
        </p:nvGrpSpPr>
        <p:grpSpPr>
          <a:xfrm>
            <a:off x="5032838" y="3225510"/>
            <a:ext cx="609653" cy="369333"/>
            <a:chOff x="1752553" y="548680"/>
            <a:chExt cx="812871" cy="492443"/>
          </a:xfrm>
        </p:grpSpPr>
        <p:grpSp>
          <p:nvGrpSpPr>
            <p:cNvPr id="206" name="Group 205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08" name="Rectangle 207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Sultra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19,505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4,940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25.33%</a:t>
                </a:r>
              </a:p>
            </p:txBody>
          </p:sp>
          <p:sp>
            <p:nvSpPr>
              <p:cNvPr id="209" name="Rectangle 208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07" name="Rectangle 206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5970900" y="2153892"/>
            <a:ext cx="609653" cy="369333"/>
            <a:chOff x="1752553" y="548680"/>
            <a:chExt cx="812871" cy="492443"/>
          </a:xfrm>
        </p:grpSpPr>
        <p:grpSp>
          <p:nvGrpSpPr>
            <p:cNvPr id="211" name="Group 210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13" name="Rectangle 212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Malut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11,031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2,284 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20.71%</a:t>
                </a:r>
              </a:p>
            </p:txBody>
          </p:sp>
          <p:sp>
            <p:nvSpPr>
              <p:cNvPr id="249" name="Rectangle 248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12" name="Rectangle 211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5964928" y="3155896"/>
            <a:ext cx="609653" cy="369333"/>
            <a:chOff x="1752553" y="548680"/>
            <a:chExt cx="812871" cy="492443"/>
          </a:xfrm>
        </p:grpSpPr>
        <p:grpSp>
          <p:nvGrpSpPr>
            <p:cNvPr id="277" name="Group 276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79" name="Rectangle 278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Maluku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15,379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3,592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23.36%</a:t>
                </a:r>
              </a:p>
            </p:txBody>
          </p:sp>
          <p:sp>
            <p:nvSpPr>
              <p:cNvPr id="280" name="Rectangle 279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78" name="Rectangle 277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6500629" y="2625756"/>
            <a:ext cx="609653" cy="369333"/>
            <a:chOff x="1752553" y="548680"/>
            <a:chExt cx="812871" cy="492443"/>
          </a:xfrm>
        </p:grpSpPr>
        <p:grpSp>
          <p:nvGrpSpPr>
            <p:cNvPr id="282" name="Group 281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84" name="Rectangle 283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Papua Barat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5,740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1,931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33.64%</a:t>
                </a:r>
              </a:p>
            </p:txBody>
          </p:sp>
          <p:sp>
            <p:nvSpPr>
              <p:cNvPr id="285" name="Rectangle 284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83" name="Rectangle 282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  <p:grpSp>
        <p:nvGrpSpPr>
          <p:cNvPr id="286" name="Group 285"/>
          <p:cNvGrpSpPr/>
          <p:nvPr/>
        </p:nvGrpSpPr>
        <p:grpSpPr>
          <a:xfrm>
            <a:off x="7364725" y="3174526"/>
            <a:ext cx="609653" cy="369333"/>
            <a:chOff x="1752553" y="548680"/>
            <a:chExt cx="812871" cy="492443"/>
          </a:xfrm>
        </p:grpSpPr>
        <p:grpSp>
          <p:nvGrpSpPr>
            <p:cNvPr id="287" name="Group 286"/>
            <p:cNvGrpSpPr/>
            <p:nvPr/>
          </p:nvGrpSpPr>
          <p:grpSpPr>
            <a:xfrm>
              <a:off x="1759809" y="548680"/>
              <a:ext cx="805615" cy="492443"/>
              <a:chOff x="1801589" y="225557"/>
              <a:chExt cx="522099" cy="492443"/>
            </a:xfrm>
          </p:grpSpPr>
          <p:sp>
            <p:nvSpPr>
              <p:cNvPr id="289" name="Rectangle 288"/>
              <p:cNvSpPr/>
              <p:nvPr/>
            </p:nvSpPr>
            <p:spPr>
              <a:xfrm>
                <a:off x="1860828" y="225557"/>
                <a:ext cx="462860" cy="49244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Papua</a:t>
                </a:r>
                <a:endParaRPr lang="en-US" sz="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12,665</a:t>
                </a:r>
              </a:p>
              <a:p>
                <a:r>
                  <a:rPr lang="en-US" sz="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 5,642</a:t>
                </a:r>
              </a:p>
              <a:p>
                <a:r>
                  <a:rPr lang="en-US" sz="6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44.58%</a:t>
                </a:r>
              </a:p>
            </p:txBody>
          </p:sp>
          <p:sp>
            <p:nvSpPr>
              <p:cNvPr id="290" name="Rectangle 289"/>
              <p:cNvSpPr/>
              <p:nvPr/>
            </p:nvSpPr>
            <p:spPr>
              <a:xfrm>
                <a:off x="1801589" y="280601"/>
                <a:ext cx="49182" cy="26161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675" b="1"/>
              </a:p>
            </p:txBody>
          </p:sp>
        </p:grpSp>
        <p:sp>
          <p:nvSpPr>
            <p:cNvPr id="288" name="Rectangle 287"/>
            <p:cNvSpPr/>
            <p:nvPr/>
          </p:nvSpPr>
          <p:spPr>
            <a:xfrm>
              <a:off x="1752553" y="727096"/>
              <a:ext cx="75889" cy="2616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675" b="1"/>
            </a:p>
          </p:txBody>
        </p:sp>
      </p:grpSp>
    </p:spTree>
    <p:extLst>
      <p:ext uri="{BB962C8B-B14F-4D97-AF65-F5344CB8AC3E}">
        <p14:creationId xmlns:p14="http://schemas.microsoft.com/office/powerpoint/2010/main" val="20952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9828584" y="3863308"/>
            <a:ext cx="0" cy="1608734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Isosceles Triangle 3"/>
          <p:cNvSpPr/>
          <p:nvPr/>
        </p:nvSpPr>
        <p:spPr>
          <a:xfrm rot="5400000">
            <a:off x="9658588" y="4600906"/>
            <a:ext cx="206458" cy="133538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100">
              <a:solidFill>
                <a:schemeClr val="accent6">
                  <a:lumMod val="75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9547472" y="3029143"/>
            <a:ext cx="105301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2075" indent="-92075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id-ID" sz="1000" dirty="0" smtClean="0">
                <a:solidFill>
                  <a:schemeClr val="tx2"/>
                </a:solidFill>
                <a:latin typeface="Avenir Next" charset="0"/>
                <a:ea typeface="Avenir Next" charset="0"/>
                <a:cs typeface="Avenir Next" charset="0"/>
              </a:rPr>
              <a:t>UNKP SMA</a:t>
            </a:r>
            <a:endParaRPr lang="id-ID" sz="1000" dirty="0">
              <a:solidFill>
                <a:schemeClr val="tx2"/>
              </a:solidFill>
              <a:latin typeface="Avenir Next" charset="0"/>
              <a:ea typeface="Avenir Next" charset="0"/>
              <a:cs typeface="Avenir Nex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d-ID" sz="1000" dirty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rPr>
              <a:t>  </a:t>
            </a:r>
            <a:r>
              <a:rPr lang="id-ID" sz="1000" b="1" dirty="0" smtClean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rPr>
              <a:t>4-6</a:t>
            </a:r>
            <a:r>
              <a:rPr lang="id-ID" sz="1000" dirty="0" smtClean="0">
                <a:solidFill>
                  <a:schemeClr val="tx2"/>
                </a:solidFill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id-ID" sz="1000" dirty="0">
                <a:solidFill>
                  <a:schemeClr val="tx2"/>
                </a:solidFill>
                <a:latin typeface="Avenir Next" charset="0"/>
                <a:ea typeface="Avenir Next" charset="0"/>
                <a:cs typeface="Avenir Next" charset="0"/>
              </a:rPr>
              <a:t>April 2016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schemeClr val="tx2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9446840" y="996461"/>
            <a:ext cx="167405" cy="1507069"/>
            <a:chOff x="3586117" y="1027888"/>
            <a:chExt cx="167405" cy="1507069"/>
          </a:xfrm>
        </p:grpSpPr>
        <p:cxnSp>
          <p:nvCxnSpPr>
            <p:cNvPr id="42" name="Straight Connector 41"/>
            <p:cNvCxnSpPr/>
            <p:nvPr/>
          </p:nvCxnSpPr>
          <p:spPr>
            <a:xfrm flipH="1" flipV="1">
              <a:off x="3586117" y="1035925"/>
              <a:ext cx="3065" cy="1499032"/>
            </a:xfrm>
            <a:prstGeom prst="line">
              <a:avLst/>
            </a:prstGeom>
            <a:ln>
              <a:solidFill>
                <a:schemeClr val="accent5">
                  <a:lumMod val="7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Isosceles Triangle 3"/>
            <p:cNvSpPr/>
            <p:nvPr/>
          </p:nvSpPr>
          <p:spPr>
            <a:xfrm rot="5400000">
              <a:off x="3583524" y="1064348"/>
              <a:ext cx="206458" cy="133538"/>
            </a:xfrm>
            <a:prstGeom prst="triangl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100">
                <a:solidFill>
                  <a:schemeClr val="accent6">
                    <a:lumMod val="75000"/>
                  </a:schemeClr>
                </a:solidFill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  <p:cxnSp>
        <p:nvCxnSpPr>
          <p:cNvPr id="56" name="Straight Connector 55"/>
          <p:cNvCxnSpPr/>
          <p:nvPr/>
        </p:nvCxnSpPr>
        <p:spPr>
          <a:xfrm>
            <a:off x="9612560" y="966391"/>
            <a:ext cx="0" cy="187300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56174" y="2017318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156176" y="1729286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56174" y="1441254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63688" y="1491630"/>
            <a:ext cx="1984544" cy="2227662"/>
            <a:chOff x="107504" y="2682581"/>
            <a:chExt cx="1550752" cy="1853212"/>
          </a:xfrm>
        </p:grpSpPr>
        <p:sp>
          <p:nvSpPr>
            <p:cNvPr id="77" name="AutoShape 4"/>
            <p:cNvSpPr>
              <a:spLocks noChangeArrowheads="1"/>
            </p:cNvSpPr>
            <p:nvPr/>
          </p:nvSpPr>
          <p:spPr bwMode="auto">
            <a:xfrm>
              <a:off x="373423" y="3760855"/>
              <a:ext cx="1168618" cy="641954"/>
            </a:xfrm>
            <a:prstGeom prst="diamond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square" lIns="0" tIns="0" rIns="0" bIns="0" anchor="ctr"/>
            <a:lstStyle/>
            <a:p>
              <a:pPr algn="ctr">
                <a:lnSpc>
                  <a:spcPct val="80000"/>
                </a:lnSpc>
              </a:pPr>
              <a:r>
                <a:rPr lang="id-ID" sz="1400" dirty="0" smtClean="0">
                  <a:solidFill>
                    <a:sysClr val="windowText" lastClr="000000"/>
                  </a:solidFill>
                  <a:latin typeface="Calibri" panose="020F0502020204030204" pitchFamily="34" charset="0"/>
                </a:rPr>
                <a:t>Uji </a:t>
              </a:r>
              <a:r>
                <a:rPr lang="en-US" sz="1400" dirty="0" err="1" smtClean="0">
                  <a:solidFill>
                    <a:sysClr val="windowText" lastClr="000000"/>
                  </a:solidFill>
                  <a:latin typeface="Calibri" panose="020F0502020204030204" pitchFamily="34" charset="0"/>
                </a:rPr>
                <a:t>Kinerja</a:t>
              </a:r>
              <a:r>
                <a:rPr lang="id-ID" sz="1400" dirty="0" smtClean="0">
                  <a:solidFill>
                    <a:sysClr val="windowText" lastClr="000000"/>
                  </a:solidFill>
                  <a:latin typeface="Calibri" panose="020F0502020204030204" pitchFamily="34" charset="0"/>
                </a:rPr>
                <a:t> </a:t>
              </a:r>
            </a:p>
          </p:txBody>
        </p:sp>
        <p:sp>
          <p:nvSpPr>
            <p:cNvPr id="78" name="Rectangle 12"/>
            <p:cNvSpPr>
              <a:spLocks noChangeArrowheads="1"/>
            </p:cNvSpPr>
            <p:nvPr/>
          </p:nvSpPr>
          <p:spPr bwMode="auto">
            <a:xfrm>
              <a:off x="328897" y="2742485"/>
              <a:ext cx="1297846" cy="763495"/>
            </a:xfrm>
            <a:prstGeom prst="rect">
              <a:avLst/>
            </a:prstGeom>
            <a:solidFill>
              <a:srgbClr val="92D050"/>
            </a:solidFill>
            <a:ln w="19050">
              <a:solidFill>
                <a:srgbClr val="0070C0"/>
              </a:solidFill>
              <a:miter lim="800000"/>
              <a:headEnd/>
              <a:tailEnd/>
            </a:ln>
            <a:effectLst/>
            <a:extLst/>
          </p:spPr>
          <p:txBody>
            <a:bodyPr wrap="square" lIns="0" rIns="0" anchor="ctr"/>
            <a:lstStyle/>
            <a:p>
              <a:pPr marL="273050" indent="-177800">
                <a:buFont typeface="+mj-lt"/>
                <a:buAutoNum type="arabicPeriod"/>
              </a:pPr>
              <a:r>
                <a:rPr lang="id-ID" sz="1400" dirty="0" smtClean="0">
                  <a:solidFill>
                    <a:sysClr val="windowText" lastClr="000000"/>
                  </a:solidFill>
                  <a:latin typeface="Calibri" panose="020F0502020204030204" pitchFamily="34" charset="0"/>
                </a:rPr>
                <a:t>Pendalaman Materi </a:t>
              </a:r>
            </a:p>
            <a:p>
              <a:pPr marL="273050" indent="-177800">
                <a:buFont typeface="+mj-lt"/>
                <a:buAutoNum type="arabicPeriod"/>
              </a:pPr>
              <a:r>
                <a:rPr lang="en-US" sz="1400" dirty="0" smtClean="0">
                  <a:solidFill>
                    <a:sysClr val="windowText" lastClr="000000"/>
                  </a:solidFill>
                  <a:latin typeface="Calibri" panose="020F0502020204030204" pitchFamily="34" charset="0"/>
                </a:rPr>
                <a:t>L</a:t>
              </a:r>
              <a:r>
                <a:rPr lang="id-ID" sz="1400" dirty="0" smtClean="0">
                  <a:solidFill>
                    <a:sysClr val="windowText" lastClr="000000"/>
                  </a:solidFill>
                  <a:latin typeface="Calibri" panose="020F0502020204030204" pitchFamily="34" charset="0"/>
                </a:rPr>
                <a:t>okakarya</a:t>
              </a:r>
            </a:p>
            <a:p>
              <a:pPr marL="273050" indent="-177800">
                <a:buFont typeface="+mj-lt"/>
                <a:buAutoNum type="arabicPeriod"/>
              </a:pPr>
              <a:r>
                <a:rPr lang="id-ID" sz="1400" dirty="0" smtClean="0">
                  <a:solidFill>
                    <a:sysClr val="windowText" lastClr="000000"/>
                  </a:solidFill>
                  <a:latin typeface="Calibri" panose="020F0502020204030204" pitchFamily="34" charset="0"/>
                </a:rPr>
                <a:t>Praktek Mengajar </a:t>
              </a:r>
            </a:p>
          </p:txBody>
        </p:sp>
        <p:sp>
          <p:nvSpPr>
            <p:cNvPr id="79" name="Rectangle 12"/>
            <p:cNvSpPr>
              <a:spLocks noChangeArrowheads="1"/>
            </p:cNvSpPr>
            <p:nvPr/>
          </p:nvSpPr>
          <p:spPr bwMode="auto">
            <a:xfrm>
              <a:off x="107504" y="2682581"/>
              <a:ext cx="1550752" cy="1853212"/>
            </a:xfrm>
            <a:prstGeom prst="rect">
              <a:avLst/>
            </a:prstGeom>
            <a:noFill/>
            <a:ln w="19050">
              <a:solidFill>
                <a:srgbClr val="0070C0"/>
              </a:solidFill>
              <a:miter lim="800000"/>
              <a:headEnd/>
              <a:tailEnd/>
            </a:ln>
            <a:effectLst/>
            <a:extLst/>
          </p:spPr>
          <p:txBody>
            <a:bodyPr wrap="square" anchor="t"/>
            <a:lstStyle/>
            <a:p>
              <a:pPr algn="ctr"/>
              <a:endParaRPr lang="en-US" sz="14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80" name="Rectangle 20"/>
          <p:cNvSpPr>
            <a:spLocks noChangeArrowheads="1"/>
          </p:cNvSpPr>
          <p:nvPr/>
        </p:nvSpPr>
        <p:spPr bwMode="auto">
          <a:xfrm>
            <a:off x="1763688" y="4299942"/>
            <a:ext cx="1236258" cy="6480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anchor="ctr"/>
          <a:lstStyle/>
          <a:p>
            <a:pPr algn="ctr"/>
            <a:r>
              <a:rPr lang="id-ID" sz="1200" dirty="0"/>
              <a:t>Peningkatan Kompetensi Secara Mandiri</a:t>
            </a:r>
            <a:endParaRPr lang="en-US" sz="1200" dirty="0">
              <a:solidFill>
                <a:sysClr val="windowText" lastClr="000000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Rectangle 1"/>
          <p:cNvSpPr>
            <a:spLocks noChangeArrowheads="1"/>
          </p:cNvSpPr>
          <p:nvPr/>
        </p:nvSpPr>
        <p:spPr bwMode="auto">
          <a:xfrm>
            <a:off x="1763688" y="1131591"/>
            <a:ext cx="1986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rPr>
              <a:t>PLPG</a:t>
            </a:r>
            <a:endParaRPr lang="id-ID" sz="1800" b="1" dirty="0">
              <a:solidFill>
                <a:srgbClr val="FF0000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5" name="Elbow Connector 4"/>
          <p:cNvCxnSpPr>
            <a:stCxn id="78" idx="1"/>
            <a:endCxn id="77" idx="1"/>
          </p:cNvCxnSpPr>
          <p:nvPr/>
        </p:nvCxnSpPr>
        <p:spPr>
          <a:xfrm rot="10800000" flipH="1" flipV="1">
            <a:off x="2047011" y="2022522"/>
            <a:ext cx="56982" cy="1151086"/>
          </a:xfrm>
          <a:prstGeom prst="bentConnector3">
            <a:avLst>
              <a:gd name="adj1" fmla="val -401179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AutoShape 4"/>
          <p:cNvSpPr>
            <a:spLocks noChangeArrowheads="1"/>
          </p:cNvSpPr>
          <p:nvPr/>
        </p:nvSpPr>
        <p:spPr bwMode="auto">
          <a:xfrm>
            <a:off x="4156604" y="3312255"/>
            <a:ext cx="1495516" cy="771664"/>
          </a:xfrm>
          <a:prstGeom prst="diamond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 lIns="0" tIns="0" rIns="0" bIns="0" anchor="ctr"/>
          <a:lstStyle/>
          <a:p>
            <a:pPr algn="ctr">
              <a:lnSpc>
                <a:spcPct val="80000"/>
              </a:lnSpc>
            </a:pPr>
            <a:r>
              <a:rPr lang="en-US" sz="2000" b="1" dirty="0" smtClean="0">
                <a:solidFill>
                  <a:sysClr val="windowText" lastClr="000000"/>
                </a:solidFill>
                <a:latin typeface="Calibri" panose="020F0502020204030204" pitchFamily="34" charset="0"/>
              </a:rPr>
              <a:t>UTN</a:t>
            </a:r>
            <a:endParaRPr lang="id-ID" sz="2000" b="1" dirty="0" smtClean="0">
              <a:solidFill>
                <a:sysClr val="windowText" lastClr="000000"/>
              </a:solidFill>
              <a:latin typeface="Calibri" panose="020F0502020204030204" pitchFamily="34" charset="0"/>
            </a:endParaRPr>
          </a:p>
        </p:txBody>
      </p:sp>
      <p:sp>
        <p:nvSpPr>
          <p:cNvPr id="64" name="Oval 17"/>
          <p:cNvSpPr>
            <a:spLocks noChangeArrowheads="1"/>
          </p:cNvSpPr>
          <p:nvPr/>
        </p:nvSpPr>
        <p:spPr bwMode="auto">
          <a:xfrm>
            <a:off x="5940156" y="4227936"/>
            <a:ext cx="1224135" cy="63287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0070C0"/>
            </a:solidFill>
            <a:round/>
            <a:headEnd/>
            <a:tailEnd/>
          </a:ln>
          <a:effectLst/>
          <a:extLst/>
        </p:spPr>
        <p:txBody>
          <a:bodyPr wrap="square" lIns="0" rIns="0" anchor="ctr"/>
          <a:lstStyle/>
          <a:p>
            <a:pPr algn="ctr"/>
            <a:r>
              <a:rPr lang="id-ID" sz="1400" b="1" dirty="0" smtClean="0">
                <a:solidFill>
                  <a:sysClr val="windowText" lastClr="000000"/>
                </a:solidFill>
                <a:latin typeface="Calibri" panose="020F0502020204030204" pitchFamily="34" charset="0"/>
              </a:rPr>
              <a:t>Sertifikat Pendidik</a:t>
            </a:r>
            <a:endParaRPr lang="en-US" sz="1400" b="1" dirty="0">
              <a:solidFill>
                <a:sysClr val="windowText" lastClr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3" name="Elbow Connector 12"/>
          <p:cNvCxnSpPr>
            <a:stCxn id="77" idx="3"/>
            <a:endCxn id="63" idx="1"/>
          </p:cNvCxnSpPr>
          <p:nvPr/>
        </p:nvCxnSpPr>
        <p:spPr>
          <a:xfrm>
            <a:off x="3599513" y="3173608"/>
            <a:ext cx="557095" cy="524480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63" idx="3"/>
            <a:endCxn id="64" idx="2"/>
          </p:cNvCxnSpPr>
          <p:nvPr/>
        </p:nvCxnSpPr>
        <p:spPr>
          <a:xfrm>
            <a:off x="5652120" y="3698086"/>
            <a:ext cx="288032" cy="84628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77" idx="2"/>
            <a:endCxn id="80" idx="0"/>
          </p:cNvCxnSpPr>
          <p:nvPr/>
        </p:nvCxnSpPr>
        <p:spPr>
          <a:xfrm rot="5400000">
            <a:off x="2246533" y="3694723"/>
            <a:ext cx="740504" cy="469934"/>
          </a:xfrm>
          <a:prstGeom prst="bent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1"/>
          <p:cNvSpPr>
            <a:spLocks noChangeArrowheads="1"/>
          </p:cNvSpPr>
          <p:nvPr/>
        </p:nvSpPr>
        <p:spPr bwMode="auto">
          <a:xfrm>
            <a:off x="3754117" y="3204433"/>
            <a:ext cx="5459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Avenir Next" charset="0"/>
                <a:ea typeface="Avenir Next" charset="0"/>
                <a:cs typeface="Avenir Next" charset="0"/>
              </a:rPr>
              <a:t>L</a:t>
            </a:r>
            <a:endParaRPr lang="id-ID" sz="20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1" name="Rectangle 1"/>
          <p:cNvSpPr>
            <a:spLocks noChangeArrowheads="1"/>
          </p:cNvSpPr>
          <p:nvPr/>
        </p:nvSpPr>
        <p:spPr bwMode="auto">
          <a:xfrm>
            <a:off x="5724132" y="3939904"/>
            <a:ext cx="38807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Avenir Next" charset="0"/>
                <a:ea typeface="Avenir Next" charset="0"/>
                <a:cs typeface="Avenir Next" charset="0"/>
              </a:rPr>
              <a:t>L</a:t>
            </a:r>
            <a:endParaRPr lang="id-ID" sz="20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2" name="Rectangle 1"/>
          <p:cNvSpPr>
            <a:spLocks noChangeArrowheads="1"/>
          </p:cNvSpPr>
          <p:nvPr/>
        </p:nvSpPr>
        <p:spPr bwMode="auto">
          <a:xfrm>
            <a:off x="2339752" y="3939904"/>
            <a:ext cx="5459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rPr>
              <a:t>TL</a:t>
            </a:r>
            <a:endParaRPr lang="id-ID" sz="2000" b="1" dirty="0">
              <a:solidFill>
                <a:srgbClr val="FF0000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34" name="Elbow Connector 33"/>
          <p:cNvCxnSpPr>
            <a:stCxn id="63" idx="2"/>
            <a:endCxn id="80" idx="3"/>
          </p:cNvCxnSpPr>
          <p:nvPr/>
        </p:nvCxnSpPr>
        <p:spPr>
          <a:xfrm rot="5400000">
            <a:off x="3682124" y="3401740"/>
            <a:ext cx="540060" cy="1904416"/>
          </a:xfrm>
          <a:prstGeom prst="bentConnector2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Right Arrow 83"/>
          <p:cNvSpPr/>
          <p:nvPr/>
        </p:nvSpPr>
        <p:spPr>
          <a:xfrm>
            <a:off x="3779912" y="2150518"/>
            <a:ext cx="5112568" cy="637256"/>
          </a:xfrm>
          <a:prstGeom prst="rightArrow">
            <a:avLst>
              <a:gd name="adj1" fmla="val 61111"/>
              <a:gd name="adj2" fmla="val 4989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>
              <a:solidFill>
                <a:schemeClr val="accent6">
                  <a:lumMod val="75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3923928" y="2305204"/>
            <a:ext cx="648072" cy="33855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marL="109538" indent="-109538" algn="ctr">
              <a:defRPr/>
            </a:pPr>
            <a:r>
              <a:rPr lang="en-US" sz="1600" b="1" dirty="0" smtClean="0">
                <a:solidFill>
                  <a:schemeClr val="bg1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2016</a:t>
            </a:r>
            <a:endParaRPr lang="id-ID" sz="1600" b="1" dirty="0">
              <a:solidFill>
                <a:schemeClr val="bg1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4644008" y="2305204"/>
            <a:ext cx="648072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marL="109538" indent="-109538" algn="ctr">
              <a:defRPr/>
            </a:pPr>
            <a:r>
              <a:rPr lang="en-US" sz="1600" b="1" dirty="0" smtClean="0">
                <a:solidFill>
                  <a:schemeClr val="bg1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2017</a:t>
            </a:r>
            <a:endParaRPr lang="id-ID" sz="1600" b="1" dirty="0">
              <a:solidFill>
                <a:schemeClr val="bg1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5364088" y="2305204"/>
            <a:ext cx="648072" cy="338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109538" indent="-109538" algn="ctr">
              <a:defRPr/>
            </a:pPr>
            <a:r>
              <a:rPr lang="en-US" sz="1600" b="1" dirty="0" smtClean="0">
                <a:solidFill>
                  <a:schemeClr val="bg1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2018</a:t>
            </a:r>
            <a:endParaRPr lang="id-ID" sz="1600" b="1" dirty="0">
              <a:solidFill>
                <a:schemeClr val="bg1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084168" y="2305204"/>
            <a:ext cx="648072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109538" indent="-109538" algn="ctr">
              <a:defRPr/>
            </a:pPr>
            <a:r>
              <a:rPr lang="en-US" sz="1600" b="1" dirty="0" smtClean="0">
                <a:solidFill>
                  <a:schemeClr val="bg1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2019</a:t>
            </a:r>
            <a:endParaRPr lang="id-ID" sz="1600" b="1" dirty="0">
              <a:solidFill>
                <a:schemeClr val="bg1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804248" y="2305204"/>
            <a:ext cx="648072" cy="33855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marL="109538" indent="-109538" algn="ctr">
              <a:defRPr/>
            </a:pPr>
            <a:r>
              <a:rPr lang="en-US" sz="1600" b="1" dirty="0" smtClean="0">
                <a:solidFill>
                  <a:schemeClr val="bg1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2020</a:t>
            </a:r>
            <a:endParaRPr lang="id-ID" sz="1600" b="1" dirty="0">
              <a:solidFill>
                <a:schemeClr val="bg1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7524328" y="2305204"/>
            <a:ext cx="648072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109538" indent="-109538" algn="ctr">
              <a:defRPr/>
            </a:pPr>
            <a:r>
              <a:rPr lang="en-US" sz="1600" b="1" dirty="0" smtClean="0">
                <a:solidFill>
                  <a:schemeClr val="bg1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2021</a:t>
            </a:r>
            <a:endParaRPr lang="id-ID" sz="1600" b="1" dirty="0">
              <a:solidFill>
                <a:schemeClr val="bg1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 flipV="1">
            <a:off x="6641450" y="1862488"/>
            <a:ext cx="0" cy="493241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Isosceles Triangle 3"/>
          <p:cNvSpPr/>
          <p:nvPr/>
        </p:nvSpPr>
        <p:spPr>
          <a:xfrm rot="5400000">
            <a:off x="6706260" y="1819969"/>
            <a:ext cx="206458" cy="133538"/>
          </a:xfrm>
          <a:prstGeom prst="triangle">
            <a:avLst/>
          </a:prstGeom>
          <a:solidFill>
            <a:srgbClr val="FF00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100">
              <a:solidFill>
                <a:schemeClr val="accent6">
                  <a:lumMod val="75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93" name="Rectangle 1"/>
          <p:cNvSpPr>
            <a:spLocks noChangeArrowheads="1"/>
          </p:cNvSpPr>
          <p:nvPr/>
        </p:nvSpPr>
        <p:spPr bwMode="auto">
          <a:xfrm>
            <a:off x="6847625" y="1779662"/>
            <a:ext cx="1396785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2075" indent="-92075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 smtClean="0">
                <a:solidFill>
                  <a:schemeClr val="tx2"/>
                </a:solidFill>
                <a:latin typeface="Avenir Next" charset="0"/>
                <a:ea typeface="Avenir Next" charset="0"/>
                <a:cs typeface="Avenir Next" charset="0"/>
              </a:rPr>
              <a:t>Batas </a:t>
            </a:r>
            <a:r>
              <a:rPr lang="en-US" sz="1000" dirty="0" err="1" smtClean="0">
                <a:solidFill>
                  <a:schemeClr val="tx2"/>
                </a:solidFill>
                <a:latin typeface="Avenir Next" charset="0"/>
                <a:ea typeface="Avenir Next" charset="0"/>
                <a:cs typeface="Avenir Next" charset="0"/>
              </a:rPr>
              <a:t>Akhir</a:t>
            </a:r>
            <a:r>
              <a:rPr lang="en-US" sz="1000" dirty="0" smtClean="0">
                <a:solidFill>
                  <a:schemeClr val="tx2"/>
                </a:solidFill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50" b="1" dirty="0" smtClean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rPr>
              <a:t>PLPG</a:t>
            </a:r>
            <a:endParaRPr lang="en-US" sz="1050" b="1" dirty="0">
              <a:solidFill>
                <a:srgbClr val="FF0000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94" name="Straight Connector 93"/>
          <p:cNvCxnSpPr/>
          <p:nvPr/>
        </p:nvCxnSpPr>
        <p:spPr>
          <a:xfrm flipV="1">
            <a:off x="7887802" y="2643760"/>
            <a:ext cx="0" cy="1152128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Isosceles Triangle 3"/>
          <p:cNvSpPr/>
          <p:nvPr/>
        </p:nvSpPr>
        <p:spPr>
          <a:xfrm rot="5400000">
            <a:off x="7930395" y="3688330"/>
            <a:ext cx="206458" cy="133538"/>
          </a:xfrm>
          <a:prstGeom prst="triangle">
            <a:avLst/>
          </a:prstGeom>
          <a:solidFill>
            <a:srgbClr val="FF00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100">
              <a:solidFill>
                <a:schemeClr val="accent6">
                  <a:lumMod val="75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96" name="Rectangle 1"/>
          <p:cNvSpPr>
            <a:spLocks noChangeArrowheads="1"/>
          </p:cNvSpPr>
          <p:nvPr/>
        </p:nvSpPr>
        <p:spPr bwMode="auto">
          <a:xfrm>
            <a:off x="8093979" y="3666245"/>
            <a:ext cx="726497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2075" indent="-92075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 smtClean="0">
                <a:solidFill>
                  <a:schemeClr val="tx2"/>
                </a:solidFill>
                <a:latin typeface="Avenir Next" charset="0"/>
                <a:ea typeface="Avenir Next" charset="0"/>
                <a:cs typeface="Avenir Next" charset="0"/>
              </a:rPr>
              <a:t>Batas </a:t>
            </a:r>
            <a:r>
              <a:rPr lang="en-US" sz="1000" dirty="0" err="1" smtClean="0">
                <a:solidFill>
                  <a:schemeClr val="tx2"/>
                </a:solidFill>
                <a:latin typeface="Avenir Next" charset="0"/>
                <a:ea typeface="Avenir Next" charset="0"/>
                <a:cs typeface="Avenir Next" charset="0"/>
              </a:rPr>
              <a:t>Akhir</a:t>
            </a:r>
            <a:r>
              <a:rPr lang="en-US" sz="1000" dirty="0" smtClean="0">
                <a:solidFill>
                  <a:schemeClr val="tx2"/>
                </a:solidFill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100" b="1" dirty="0" smtClean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rPr>
              <a:t>UTN</a:t>
            </a:r>
            <a:endParaRPr lang="en-US" sz="1100" b="1" dirty="0">
              <a:solidFill>
                <a:srgbClr val="FF0000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 flipV="1">
            <a:off x="4143386" y="1157551"/>
            <a:ext cx="0" cy="119817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Isosceles Triangle 3"/>
          <p:cNvSpPr/>
          <p:nvPr/>
        </p:nvSpPr>
        <p:spPr>
          <a:xfrm rot="5400000">
            <a:off x="4208196" y="1096042"/>
            <a:ext cx="206458" cy="133538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100">
              <a:solidFill>
                <a:schemeClr val="accent6">
                  <a:lumMod val="75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99" name="Rectangle 1"/>
          <p:cNvSpPr>
            <a:spLocks noChangeArrowheads="1"/>
          </p:cNvSpPr>
          <p:nvPr/>
        </p:nvSpPr>
        <p:spPr bwMode="auto">
          <a:xfrm>
            <a:off x="4349563" y="1059582"/>
            <a:ext cx="101452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2075" indent="-92075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 err="1" smtClean="0">
                <a:solidFill>
                  <a:schemeClr val="tx2"/>
                </a:solidFill>
                <a:latin typeface="Avenir Next" charset="0"/>
                <a:ea typeface="Avenir Next" charset="0"/>
                <a:cs typeface="Avenir Next" charset="0"/>
              </a:rPr>
              <a:t>Awal</a:t>
            </a:r>
            <a:r>
              <a:rPr lang="en-US" sz="1000" dirty="0" smtClean="0">
                <a:solidFill>
                  <a:schemeClr val="tx2"/>
                </a:solidFill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050" b="1" dirty="0" smtClean="0">
                <a:solidFill>
                  <a:schemeClr val="tx2"/>
                </a:solidFill>
                <a:latin typeface="Avenir Next" charset="0"/>
                <a:ea typeface="Avenir Next" charset="0"/>
                <a:cs typeface="Avenir Next" charset="0"/>
              </a:rPr>
              <a:t>PLPG</a:t>
            </a:r>
            <a:endParaRPr lang="en-US" sz="1050" b="1" dirty="0">
              <a:solidFill>
                <a:schemeClr val="tx2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00" name="Text Box 9"/>
          <p:cNvSpPr txBox="1">
            <a:spLocks noChangeArrowheads="1"/>
          </p:cNvSpPr>
          <p:nvPr/>
        </p:nvSpPr>
        <p:spPr bwMode="auto">
          <a:xfrm>
            <a:off x="1691680" y="483520"/>
            <a:ext cx="3093135" cy="674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d-ID" sz="1400" dirty="0" smtClean="0">
                <a:latin typeface="Calibri Light" panose="020F0302020204030204" pitchFamily="34" charset="0"/>
              </a:rPr>
              <a:t>Guru terdaftar dalam </a:t>
            </a:r>
            <a:r>
              <a:rPr lang="id-ID" sz="1400" b="1" dirty="0" smtClean="0">
                <a:latin typeface="Calibri Light" panose="020F0302020204030204" pitchFamily="34" charset="0"/>
              </a:rPr>
              <a:t>DAPODIK </a:t>
            </a:r>
            <a:r>
              <a:rPr lang="id-ID" sz="1400" dirty="0" smtClean="0">
                <a:latin typeface="Calibri Light" panose="020F0302020204030204" pitchFamily="34" charset="0"/>
              </a:rPr>
              <a:t>dan memenuhi syarat adminsitrasi dan UKG dgn minimal skor ditetapkan KSG</a:t>
            </a:r>
            <a:endParaRPr lang="en-US" sz="1400" dirty="0">
              <a:latin typeface="Calibri Light" panose="020F0302020204030204" pitchFamily="34" charset="0"/>
            </a:endParaRPr>
          </a:p>
        </p:txBody>
      </p:sp>
      <p:sp>
        <p:nvSpPr>
          <p:cNvPr id="101" name="Rectangle 1"/>
          <p:cNvSpPr>
            <a:spLocks noChangeArrowheads="1"/>
          </p:cNvSpPr>
          <p:nvPr/>
        </p:nvSpPr>
        <p:spPr bwMode="auto">
          <a:xfrm>
            <a:off x="4067944" y="2715766"/>
            <a:ext cx="3357280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80000"/>
              </a:lnSpc>
            </a:pPr>
            <a:r>
              <a:rPr lang="id-ID" sz="1400" dirty="0">
                <a:latin typeface="Calibri Light" panose="020F0302020204030204" pitchFamily="34" charset="0"/>
              </a:rPr>
              <a:t>Soal UTN dikembangkan oleh KSG dengan </a:t>
            </a:r>
            <a:r>
              <a:rPr lang="id-ID" sz="1400" b="1" dirty="0">
                <a:solidFill>
                  <a:srgbClr val="FF0000"/>
                </a:solidFill>
                <a:latin typeface="Calibri Light" panose="020F0302020204030204" pitchFamily="34" charset="0"/>
              </a:rPr>
              <a:t>batas kelulusan minimal </a:t>
            </a:r>
            <a:r>
              <a:rPr lang="id-ID" sz="1400" b="1" dirty="0" smtClean="0">
                <a:solidFill>
                  <a:srgbClr val="FF0000"/>
                </a:solidFill>
                <a:latin typeface="Calibri Light" panose="020F0302020204030204" pitchFamily="34" charset="0"/>
              </a:rPr>
              <a:t>80</a:t>
            </a:r>
            <a:r>
              <a:rPr lang="en-US" sz="1400" b="1" dirty="0" smtClean="0">
                <a:solidFill>
                  <a:srgbClr val="FF0000"/>
                </a:solidFill>
                <a:latin typeface="Calibri Light" panose="020F0302020204030204" pitchFamily="34" charset="0"/>
              </a:rPr>
              <a:t> (</a:t>
            </a:r>
            <a:r>
              <a:rPr lang="en-US" sz="1400" b="1" dirty="0" err="1" smtClean="0">
                <a:solidFill>
                  <a:srgbClr val="FF0000"/>
                </a:solidFill>
                <a:latin typeface="Calibri Light" panose="020F0302020204030204" pitchFamily="34" charset="0"/>
              </a:rPr>
              <a:t>batas</a:t>
            </a:r>
            <a:r>
              <a:rPr lang="en-US" sz="1400" b="1" dirty="0" smtClean="0">
                <a:solidFill>
                  <a:srgbClr val="FF0000"/>
                </a:solidFill>
                <a:latin typeface="Calibri Light" panose="020F0302020204030204" pitchFamily="34" charset="0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Calibri Light" panose="020F0302020204030204" pitchFamily="34" charset="0"/>
              </a:rPr>
              <a:t>kelulusan</a:t>
            </a:r>
            <a:r>
              <a:rPr lang="en-US" sz="1400" b="1" dirty="0" smtClean="0">
                <a:solidFill>
                  <a:srgbClr val="FF0000"/>
                </a:solidFill>
                <a:latin typeface="Calibri Light" panose="020F0302020204030204" pitchFamily="34" charset="0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Calibri Light" panose="020F0302020204030204" pitchFamily="34" charset="0"/>
              </a:rPr>
              <a:t>sertifikasi</a:t>
            </a:r>
            <a:r>
              <a:rPr lang="en-US" sz="1400" b="1" dirty="0" smtClean="0">
                <a:solidFill>
                  <a:srgbClr val="FF0000"/>
                </a:solidFill>
                <a:latin typeface="Calibri Light" panose="020F0302020204030204" pitchFamily="34" charset="0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Calibri Light" panose="020F0302020204030204" pitchFamily="34" charset="0"/>
              </a:rPr>
              <a:t>sebelumnya</a:t>
            </a:r>
            <a:r>
              <a:rPr lang="en-US" sz="1400" b="1" dirty="0" smtClean="0">
                <a:solidFill>
                  <a:srgbClr val="FF0000"/>
                </a:solidFill>
                <a:latin typeface="Calibri Light" panose="020F0302020204030204" pitchFamily="34" charset="0"/>
              </a:rPr>
              <a:t> 42)</a:t>
            </a:r>
            <a:endParaRPr lang="en-US" sz="1400" b="1" dirty="0">
              <a:solidFill>
                <a:srgbClr val="FF0000"/>
              </a:solidFill>
              <a:latin typeface="Calibri Light" panose="020F0302020204030204" pitchFamily="34" charset="0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 flipV="1">
            <a:off x="4935474" y="1491630"/>
            <a:ext cx="0" cy="79208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Isosceles Triangle 3"/>
          <p:cNvSpPr/>
          <p:nvPr/>
        </p:nvSpPr>
        <p:spPr>
          <a:xfrm rot="5400000">
            <a:off x="5000284" y="1431532"/>
            <a:ext cx="206458" cy="133538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100">
              <a:solidFill>
                <a:schemeClr val="accent6">
                  <a:lumMod val="75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04" name="Rectangle 1"/>
          <p:cNvSpPr>
            <a:spLocks noChangeArrowheads="1"/>
          </p:cNvSpPr>
          <p:nvPr/>
        </p:nvSpPr>
        <p:spPr bwMode="auto">
          <a:xfrm>
            <a:off x="5141651" y="1347614"/>
            <a:ext cx="101452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2075" indent="-92075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50" b="1" dirty="0" smtClean="0">
                <a:solidFill>
                  <a:schemeClr val="tx2"/>
                </a:solidFill>
                <a:latin typeface="Avenir Next" charset="0"/>
                <a:ea typeface="Avenir Next" charset="0"/>
                <a:cs typeface="Avenir Next" charset="0"/>
              </a:rPr>
              <a:t>PLPG</a:t>
            </a:r>
            <a:endParaRPr lang="en-US" sz="1050" b="1" dirty="0">
              <a:solidFill>
                <a:schemeClr val="tx2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 flipV="1">
            <a:off x="5871578" y="1632822"/>
            <a:ext cx="0" cy="650896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Isosceles Triangle 3"/>
          <p:cNvSpPr/>
          <p:nvPr/>
        </p:nvSpPr>
        <p:spPr>
          <a:xfrm rot="5400000">
            <a:off x="5936388" y="1566053"/>
            <a:ext cx="206458" cy="133538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100">
              <a:solidFill>
                <a:schemeClr val="accent6">
                  <a:lumMod val="75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07" name="Rectangle 1"/>
          <p:cNvSpPr>
            <a:spLocks noChangeArrowheads="1"/>
          </p:cNvSpPr>
          <p:nvPr/>
        </p:nvSpPr>
        <p:spPr bwMode="auto">
          <a:xfrm>
            <a:off x="6077755" y="1525746"/>
            <a:ext cx="101452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2075" indent="-92075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50" b="1" dirty="0" smtClean="0">
                <a:solidFill>
                  <a:schemeClr val="tx2"/>
                </a:solidFill>
                <a:latin typeface="Avenir Next" charset="0"/>
                <a:ea typeface="Avenir Next" charset="0"/>
                <a:cs typeface="Avenir Next" charset="0"/>
              </a:rPr>
              <a:t>PLPG</a:t>
            </a:r>
            <a:endParaRPr lang="en-US" sz="1050" b="1" dirty="0">
              <a:solidFill>
                <a:schemeClr val="tx2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08" name="Text Box 23"/>
          <p:cNvSpPr txBox="1">
            <a:spLocks noChangeArrowheads="1"/>
          </p:cNvSpPr>
          <p:nvPr/>
        </p:nvSpPr>
        <p:spPr bwMode="auto">
          <a:xfrm>
            <a:off x="1691678" y="87474"/>
            <a:ext cx="722372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Cambria" panose="02040503050406030204" pitchFamily="18" charset="0"/>
                <a:cs typeface="Tahoma" pitchFamily="34" charset="0"/>
              </a:rPr>
              <a:t>Diagram </a:t>
            </a:r>
            <a:r>
              <a:rPr lang="en-US" sz="2000" b="1" dirty="0" err="1" smtClean="0">
                <a:latin typeface="Cambria" panose="02040503050406030204" pitchFamily="18" charset="0"/>
                <a:cs typeface="Tahoma" pitchFamily="34" charset="0"/>
              </a:rPr>
              <a:t>Alur</a:t>
            </a:r>
            <a:r>
              <a:rPr lang="en-US" sz="2000" b="1" dirty="0" smtClean="0">
                <a:latin typeface="Cambria" panose="02040503050406030204" pitchFamily="18" charset="0"/>
                <a:cs typeface="Tahoma" pitchFamily="34" charset="0"/>
              </a:rPr>
              <a:t> </a:t>
            </a:r>
            <a:r>
              <a:rPr lang="en-US" sz="2000" b="1" dirty="0" err="1" smtClean="0">
                <a:latin typeface="Cambria" panose="02040503050406030204" pitchFamily="18" charset="0"/>
                <a:cs typeface="Tahoma" pitchFamily="34" charset="0"/>
              </a:rPr>
              <a:t>Sertifikasi</a:t>
            </a:r>
            <a:r>
              <a:rPr lang="en-US" sz="2000" b="1" dirty="0" smtClean="0">
                <a:latin typeface="Cambria" panose="02040503050406030204" pitchFamily="18" charset="0"/>
                <a:cs typeface="Tahoma" pitchFamily="34" charset="0"/>
              </a:rPr>
              <a:t> Guru 2005 - 2015</a:t>
            </a:r>
            <a:endParaRPr lang="en-US" sz="2000" b="1" dirty="0">
              <a:latin typeface="Cambria" panose="02040503050406030204" pitchFamily="18" charset="0"/>
              <a:cs typeface="Tahoma" pitchFamily="34" charset="0"/>
            </a:endParaRPr>
          </a:p>
        </p:txBody>
      </p:sp>
      <p:sp>
        <p:nvSpPr>
          <p:cNvPr id="109" name="Shape 24"/>
          <p:cNvSpPr>
            <a:spLocks/>
          </p:cNvSpPr>
          <p:nvPr/>
        </p:nvSpPr>
        <p:spPr bwMode="auto">
          <a:xfrm rot="8319803">
            <a:off x="3322578" y="1180795"/>
            <a:ext cx="388920" cy="740776"/>
          </a:xfrm>
          <a:custGeom>
            <a:avLst/>
            <a:gdLst>
              <a:gd name="T0" fmla="*/ 1103158 w 2206703"/>
              <a:gd name="T1" fmla="*/ 0 h 1446845"/>
              <a:gd name="T2" fmla="*/ 2206313 w 2206703"/>
              <a:gd name="T3" fmla="*/ 725814 h 1446845"/>
              <a:gd name="T4" fmla="*/ 1103158 w 2206703"/>
              <a:gd name="T5" fmla="*/ 1451627 h 1446845"/>
              <a:gd name="T6" fmla="*/ 0 w 2206703"/>
              <a:gd name="T7" fmla="*/ 725814 h 1446845"/>
              <a:gd name="T8" fmla="*/ 0 w 2206703"/>
              <a:gd name="T9" fmla="*/ 1451627 h 1446845"/>
              <a:gd name="T10" fmla="*/ 1732145 w 2206703"/>
              <a:gd name="T11" fmla="*/ 0 h 1446845"/>
              <a:gd name="T12" fmla="*/ 2206313 w 2206703"/>
              <a:gd name="T13" fmla="*/ 227253 h 1446845"/>
              <a:gd name="T14" fmla="*/ 1799476 w 2206703"/>
              <a:gd name="T15" fmla="*/ 599668 h 1446845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5898240 60000 65536"/>
              <a:gd name="T21" fmla="*/ 17694720 60000 65536"/>
              <a:gd name="T22" fmla="*/ 0 60000 65536"/>
              <a:gd name="T23" fmla="*/ 5898240 60000 65536"/>
              <a:gd name="T24" fmla="*/ 0 w 2206703"/>
              <a:gd name="T25" fmla="*/ 0 h 1446845"/>
              <a:gd name="T26" fmla="*/ 2206703 w 2206703"/>
              <a:gd name="T27" fmla="*/ 1446845 h 144684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06703" h="1446845">
                <a:moveTo>
                  <a:pt x="0" y="1446845"/>
                </a:moveTo>
                <a:cubicBezTo>
                  <a:pt x="245189" y="803803"/>
                  <a:pt x="829465" y="381807"/>
                  <a:pt x="1752828" y="180856"/>
                </a:cubicBezTo>
                <a:lnTo>
                  <a:pt x="1732450" y="0"/>
                </a:lnTo>
                <a:lnTo>
                  <a:pt x="2206703" y="226504"/>
                </a:lnTo>
                <a:lnTo>
                  <a:pt x="1799794" y="597692"/>
                </a:lnTo>
                <a:lnTo>
                  <a:pt x="1779416" y="416836"/>
                </a:lnTo>
                <a:cubicBezTo>
                  <a:pt x="960923" y="497216"/>
                  <a:pt x="367784" y="840552"/>
                  <a:pt x="0" y="1446845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id-ID">
              <a:solidFill>
                <a:prstClr val="black"/>
              </a:solidFill>
            </a:endParaRPr>
          </a:p>
        </p:txBody>
      </p:sp>
      <p:sp>
        <p:nvSpPr>
          <p:cNvPr id="110" name="Rectangle 1"/>
          <p:cNvSpPr>
            <a:spLocks noChangeArrowheads="1"/>
          </p:cNvSpPr>
          <p:nvPr/>
        </p:nvSpPr>
        <p:spPr bwMode="auto">
          <a:xfrm>
            <a:off x="3593996" y="4259872"/>
            <a:ext cx="5459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rPr>
              <a:t>TL</a:t>
            </a:r>
            <a:endParaRPr lang="id-ID" sz="2000" b="1" dirty="0">
              <a:solidFill>
                <a:srgbClr val="FF0000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28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066800" y="3515747"/>
            <a:ext cx="6400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66" y="3058550"/>
            <a:ext cx="1771649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" r="26522"/>
          <a:stretch/>
        </p:blipFill>
        <p:spPr bwMode="auto">
          <a:xfrm>
            <a:off x="1276350" y="3058550"/>
            <a:ext cx="12382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23"/>
          <a:stretch/>
        </p:blipFill>
        <p:spPr bwMode="auto">
          <a:xfrm>
            <a:off x="2565401" y="3049025"/>
            <a:ext cx="13017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23"/>
          <a:stretch/>
        </p:blipFill>
        <p:spPr bwMode="auto">
          <a:xfrm>
            <a:off x="3943351" y="3058550"/>
            <a:ext cx="13017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990600" y="3630047"/>
            <a:ext cx="6400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7162800" y="3515747"/>
            <a:ext cx="76200" cy="1143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7315200" y="3515747"/>
            <a:ext cx="76200" cy="1143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7010400" y="3515747"/>
            <a:ext cx="76200" cy="1143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066800" y="3515747"/>
            <a:ext cx="76200" cy="1143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219200" y="3515747"/>
            <a:ext cx="76200" cy="1143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21300000">
            <a:off x="1295400" y="3008533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00490" y="3044213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28890" y="305854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 rot="21300000">
            <a:off x="2657290" y="299420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3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6602328" y="2709141"/>
            <a:ext cx="0" cy="665974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69"/>
          <p:cNvSpPr/>
          <p:nvPr/>
        </p:nvSpPr>
        <p:spPr>
          <a:xfrm rot="16200000">
            <a:off x="6474717" y="2660796"/>
            <a:ext cx="106232" cy="101651"/>
          </a:xfrm>
          <a:prstGeom prst="triangl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01252" tIns="50626" rIns="101252" bIns="50626" anchor="ctr"/>
          <a:lstStyle/>
          <a:p>
            <a:pPr algn="ctr">
              <a:defRPr/>
            </a:pPr>
            <a:endParaRPr lang="en-US" sz="800"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5105400" y="2735475"/>
            <a:ext cx="0" cy="665974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Isosceles Triangle 69"/>
          <p:cNvSpPr/>
          <p:nvPr/>
        </p:nvSpPr>
        <p:spPr>
          <a:xfrm rot="16200000">
            <a:off x="4977788" y="2687129"/>
            <a:ext cx="106232" cy="101651"/>
          </a:xfrm>
          <a:prstGeom prst="triangl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01252" tIns="50626" rIns="101252" bIns="50626" anchor="ctr"/>
          <a:lstStyle/>
          <a:p>
            <a:pPr algn="ctr">
              <a:defRPr/>
            </a:pPr>
            <a:endParaRPr lang="en-US" sz="800"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3706728" y="2735475"/>
            <a:ext cx="0" cy="665974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69"/>
          <p:cNvSpPr/>
          <p:nvPr/>
        </p:nvSpPr>
        <p:spPr>
          <a:xfrm rot="16200000">
            <a:off x="3579117" y="2687129"/>
            <a:ext cx="106232" cy="101651"/>
          </a:xfrm>
          <a:prstGeom prst="triangl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01252" tIns="50626" rIns="101252" bIns="50626" anchor="ctr"/>
          <a:lstStyle/>
          <a:p>
            <a:pPr algn="ctr">
              <a:defRPr/>
            </a:pPr>
            <a:endParaRPr lang="en-US" sz="800"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2335128" y="2735475"/>
            <a:ext cx="0" cy="665974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sosceles Triangle 69"/>
          <p:cNvSpPr/>
          <p:nvPr/>
        </p:nvSpPr>
        <p:spPr>
          <a:xfrm rot="16200000">
            <a:off x="2207513" y="2687129"/>
            <a:ext cx="106232" cy="101651"/>
          </a:xfrm>
          <a:prstGeom prst="triangl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101252" tIns="50626" rIns="101252" bIns="50626" anchor="ctr"/>
          <a:lstStyle/>
          <a:p>
            <a:pPr algn="ctr">
              <a:defRPr/>
            </a:pPr>
            <a:endParaRPr lang="en-US" sz="80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03060" y="2599121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2016</a:t>
            </a:r>
            <a:endParaRPr lang="en-US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555256" y="260135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2017</a:t>
            </a:r>
            <a:endParaRPr lang="en-US" sz="1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124207" y="260135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2018</a:t>
            </a:r>
            <a:endParaRPr lang="en-US" sz="1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735864" y="260135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2019</a:t>
            </a:r>
            <a:endParaRPr lang="en-US" sz="1400" b="1" dirty="0"/>
          </a:p>
        </p:txBody>
      </p:sp>
      <p:pic>
        <p:nvPicPr>
          <p:cNvPr id="3074" name="Picture 2" descr="Hasil gambar untuk orang jalan kak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544204"/>
            <a:ext cx="827088" cy="35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asil gambar untuk orang jalan kaki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17" b="17242"/>
          <a:stretch/>
        </p:blipFill>
        <p:spPr bwMode="auto">
          <a:xfrm flipH="1">
            <a:off x="4572000" y="3630054"/>
            <a:ext cx="379006" cy="453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Hasil gambar untuk orang jalan kaki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63"/>
          <a:stretch/>
        </p:blipFill>
        <p:spPr bwMode="auto">
          <a:xfrm flipH="1">
            <a:off x="6629415" y="3858649"/>
            <a:ext cx="477939" cy="50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" name="Freeform 2048"/>
          <p:cNvSpPr/>
          <p:nvPr/>
        </p:nvSpPr>
        <p:spPr>
          <a:xfrm>
            <a:off x="6477000" y="3687197"/>
            <a:ext cx="304800" cy="228600"/>
          </a:xfrm>
          <a:custGeom>
            <a:avLst/>
            <a:gdLst>
              <a:gd name="connsiteX0" fmla="*/ 0 w 260350"/>
              <a:gd name="connsiteY0" fmla="*/ 0 h 196850"/>
              <a:gd name="connsiteX1" fmla="*/ 171450 w 260350"/>
              <a:gd name="connsiteY1" fmla="*/ 50800 h 196850"/>
              <a:gd name="connsiteX2" fmla="*/ 260350 w 260350"/>
              <a:gd name="connsiteY2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0350" h="196850">
                <a:moveTo>
                  <a:pt x="0" y="0"/>
                </a:moveTo>
                <a:cubicBezTo>
                  <a:pt x="64029" y="8996"/>
                  <a:pt x="128058" y="17992"/>
                  <a:pt x="171450" y="50800"/>
                </a:cubicBezTo>
                <a:cubicBezTo>
                  <a:pt x="214842" y="83608"/>
                  <a:pt x="237596" y="140229"/>
                  <a:pt x="260350" y="196850"/>
                </a:cubicBezTo>
              </a:path>
            </a:pathLst>
          </a:cu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2" name="TextBox 2051"/>
          <p:cNvSpPr txBox="1"/>
          <p:nvPr/>
        </p:nvSpPr>
        <p:spPr>
          <a:xfrm>
            <a:off x="5334000" y="2829954"/>
            <a:ext cx="13621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Peserta</a:t>
            </a:r>
            <a:r>
              <a:rPr lang="en-US" sz="1200" b="1" dirty="0" smtClean="0"/>
              <a:t> : </a:t>
            </a:r>
            <a:r>
              <a:rPr lang="en-US" sz="1200" b="1" u="sng" dirty="0" smtClean="0"/>
              <a:t>+</a:t>
            </a:r>
            <a:r>
              <a:rPr lang="en-US" sz="1200" b="1" dirty="0" smtClean="0"/>
              <a:t>138.000</a:t>
            </a:r>
            <a:endParaRPr lang="en-US" sz="1200" b="1" dirty="0"/>
          </a:p>
        </p:txBody>
      </p:sp>
      <p:pic>
        <p:nvPicPr>
          <p:cNvPr id="46" name="Picture 2" descr="Hasil gambar untuk orang jalan kak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544204"/>
            <a:ext cx="827088" cy="35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Hasil gambar untuk orang jalan kak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544204"/>
            <a:ext cx="827088" cy="35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Hasil gambar untuk orang jalan kak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44204"/>
            <a:ext cx="827088" cy="35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3" name="TextBox 2052"/>
          <p:cNvSpPr txBox="1"/>
          <p:nvPr/>
        </p:nvSpPr>
        <p:spPr>
          <a:xfrm>
            <a:off x="6808570" y="3719597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Tidak</a:t>
            </a:r>
            <a:r>
              <a:rPr lang="en-US" sz="1200" b="1" dirty="0" smtClean="0"/>
              <a:t> lulus</a:t>
            </a:r>
            <a:endParaRPr lang="en-US" sz="1200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52558">
            <a:off x="6546933" y="4324133"/>
            <a:ext cx="77528" cy="191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23800">
            <a:off x="6707052" y="4214568"/>
            <a:ext cx="81440" cy="19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52558">
            <a:off x="6242134" y="4287755"/>
            <a:ext cx="77528" cy="191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23800">
            <a:off x="6402252" y="4214568"/>
            <a:ext cx="81440" cy="19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52558">
            <a:off x="5861130" y="4266983"/>
            <a:ext cx="77528" cy="191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23800">
            <a:off x="6021252" y="4214568"/>
            <a:ext cx="81440" cy="19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52558">
            <a:off x="5491353" y="4209833"/>
            <a:ext cx="77528" cy="191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23800">
            <a:off x="5716450" y="4140446"/>
            <a:ext cx="81440" cy="19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52558">
            <a:off x="5175329" y="4152683"/>
            <a:ext cx="77528" cy="191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23800">
            <a:off x="5335452" y="4083296"/>
            <a:ext cx="81440" cy="19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52558">
            <a:off x="4794333" y="4095533"/>
            <a:ext cx="77528" cy="191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23800">
            <a:off x="4954452" y="4026146"/>
            <a:ext cx="81440" cy="19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4" name="TextBox 2053"/>
          <p:cNvSpPr txBox="1"/>
          <p:nvPr/>
        </p:nvSpPr>
        <p:spPr>
          <a:xfrm>
            <a:off x="5562600" y="4030104"/>
            <a:ext cx="423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876815" y="4364253"/>
            <a:ext cx="1569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Ikut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tahun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berikutnya</a:t>
            </a:r>
            <a:endParaRPr lang="en-US" sz="1200" b="1" dirty="0"/>
          </a:p>
        </p:txBody>
      </p:sp>
      <p:sp>
        <p:nvSpPr>
          <p:cNvPr id="2055" name="AutoShape 8" descr="Hasil gambar untuk lulus sarjana"/>
          <p:cNvSpPr>
            <a:spLocks noChangeAspect="1" noChangeArrowheads="1"/>
          </p:cNvSpPr>
          <p:nvPr/>
        </p:nvSpPr>
        <p:spPr bwMode="auto">
          <a:xfrm>
            <a:off x="612786" y="261355"/>
            <a:ext cx="296863" cy="22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2" name="Picture 10" descr="Hasil gambar untuk lulus sarjan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524" y="2201297"/>
            <a:ext cx="991490" cy="51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6858000" y="2658503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Lulus </a:t>
            </a:r>
          </a:p>
          <a:p>
            <a:r>
              <a:rPr lang="en-US" sz="1200" b="1" dirty="0" smtClean="0"/>
              <a:t>UTN : </a:t>
            </a:r>
            <a:r>
              <a:rPr lang="en-US" sz="1200" b="1" u="sng" dirty="0" smtClean="0"/>
              <a:t>&gt;</a:t>
            </a:r>
            <a:r>
              <a:rPr lang="en-US" sz="1200" b="1" dirty="0" smtClean="0"/>
              <a:t> 80.00</a:t>
            </a:r>
            <a:endParaRPr lang="en-US" sz="1200" b="1" dirty="0"/>
          </a:p>
        </p:txBody>
      </p:sp>
      <p:sp>
        <p:nvSpPr>
          <p:cNvPr id="67" name="Freeform 66"/>
          <p:cNvSpPr/>
          <p:nvPr/>
        </p:nvSpPr>
        <p:spPr>
          <a:xfrm rot="16560540">
            <a:off x="6682617" y="2403133"/>
            <a:ext cx="228600" cy="304800"/>
          </a:xfrm>
          <a:custGeom>
            <a:avLst/>
            <a:gdLst>
              <a:gd name="connsiteX0" fmla="*/ 0 w 260350"/>
              <a:gd name="connsiteY0" fmla="*/ 0 h 196850"/>
              <a:gd name="connsiteX1" fmla="*/ 171450 w 260350"/>
              <a:gd name="connsiteY1" fmla="*/ 50800 h 196850"/>
              <a:gd name="connsiteX2" fmla="*/ 260350 w 260350"/>
              <a:gd name="connsiteY2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0350" h="196850">
                <a:moveTo>
                  <a:pt x="0" y="0"/>
                </a:moveTo>
                <a:cubicBezTo>
                  <a:pt x="64029" y="8996"/>
                  <a:pt x="128058" y="17992"/>
                  <a:pt x="171450" y="50800"/>
                </a:cubicBezTo>
                <a:cubicBezTo>
                  <a:pt x="214842" y="83608"/>
                  <a:pt x="237596" y="140229"/>
                  <a:pt x="260350" y="196850"/>
                </a:cubicBezTo>
              </a:path>
            </a:pathLst>
          </a:cu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Pentagon 70"/>
          <p:cNvSpPr/>
          <p:nvPr/>
        </p:nvSpPr>
        <p:spPr>
          <a:xfrm>
            <a:off x="228600" y="1579370"/>
            <a:ext cx="8915400" cy="192280"/>
          </a:xfrm>
          <a:prstGeom prst="homePlate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252" tIns="50626" rIns="101252" bIns="50626" spcCol="0" rtlCol="0" anchor="ctr"/>
          <a:lstStyle/>
          <a:p>
            <a:pPr algn="ctr"/>
            <a:endParaRPr lang="id-ID" sz="80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143000" y="1584058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2006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82838" y="1584956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2015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818034" y="1579367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2007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506169" y="1579367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2008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194303" y="1579367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2009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882438" y="1579367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2010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568238" y="1579367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2011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177838" y="1579367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2012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787438" y="1579367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2013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324600" y="1579367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2014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8028554" y="1584956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2016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57200" y="1584956"/>
            <a:ext cx="460962" cy="240740"/>
          </a:xfrm>
          <a:prstGeom prst="rect">
            <a:avLst/>
          </a:prstGeom>
          <a:noFill/>
        </p:spPr>
        <p:txBody>
          <a:bodyPr wrap="none" lIns="101252" tIns="50626" rIns="101252" bIns="50626" rtlCol="0">
            <a:spAutoFit/>
          </a:bodyPr>
          <a:lstStyle/>
          <a:p>
            <a:r>
              <a:rPr lang="id-ID" sz="900" b="1" dirty="0" smtClean="0">
                <a:latin typeface="Avenir Next" charset="0"/>
                <a:ea typeface="Avenir Next" charset="0"/>
                <a:cs typeface="Avenir Next" charset="0"/>
              </a:rPr>
              <a:t>2005</a:t>
            </a:r>
            <a:endParaRPr lang="id-ID" sz="900" b="1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98320" y="1576689"/>
            <a:ext cx="72008" cy="19496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5" name="Rectangle 84"/>
          <p:cNvSpPr/>
          <p:nvPr/>
        </p:nvSpPr>
        <p:spPr>
          <a:xfrm>
            <a:off x="0" y="1576689"/>
            <a:ext cx="72008" cy="19496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4" name="TextBox 93"/>
          <p:cNvSpPr txBox="1"/>
          <p:nvPr/>
        </p:nvSpPr>
        <p:spPr>
          <a:xfrm>
            <a:off x="2514605" y="171450"/>
            <a:ext cx="3980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00" b="1" dirty="0" smtClean="0">
                <a:latin typeface="Avenir Next" charset="0"/>
                <a:ea typeface="Avenir Next" charset="0"/>
                <a:cs typeface="Avenir Next" charset="0"/>
              </a:rPr>
              <a:t>Sertifikasi Guru Periode 2005-2015</a:t>
            </a:r>
            <a:endParaRPr lang="id-ID" sz="1800" dirty="0">
              <a:latin typeface="Avenir Next" charset="0"/>
              <a:ea typeface="Avenir Next" charset="0"/>
              <a:cs typeface="Avenir Next" charset="0"/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 flipV="1">
            <a:off x="7924800" y="935247"/>
            <a:ext cx="0" cy="23752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8001005" y="878098"/>
            <a:ext cx="809995" cy="8409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101252" tIns="50626" rIns="101252" bIns="50626" rtlCol="0">
            <a:spAutoFit/>
          </a:bodyPr>
          <a:lstStyle/>
          <a:p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Pelaksanaan PPG bagi calon guru sesuai dengan Peraturan</a:t>
            </a:r>
          </a:p>
        </p:txBody>
      </p:sp>
      <p:cxnSp>
        <p:nvCxnSpPr>
          <p:cNvPr id="97" name="Straight Connector 96"/>
          <p:cNvCxnSpPr/>
          <p:nvPr/>
        </p:nvCxnSpPr>
        <p:spPr>
          <a:xfrm flipV="1">
            <a:off x="914400" y="960288"/>
            <a:ext cx="0" cy="23752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76200" y="1195453"/>
            <a:ext cx="744128" cy="3484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101252" tIns="50626" rIns="101252" bIns="50626" rtlCol="0">
            <a:spAutoFit/>
          </a:bodyPr>
          <a:lstStyle/>
          <a:p>
            <a:pPr algn="r"/>
            <a:r>
              <a:rPr lang="id-ID" sz="800" dirty="0" smtClean="0">
                <a:latin typeface="Avenir Next" charset="0"/>
                <a:ea typeface="Avenir Next" charset="0"/>
                <a:cs typeface="Avenir Next" charset="0"/>
              </a:rPr>
              <a:t>UU 14/2005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886200" y="502685"/>
            <a:ext cx="1288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 smtClean="0">
                <a:latin typeface="Avenir Next" charset="0"/>
                <a:ea typeface="Avenir Next" charset="0"/>
                <a:cs typeface="Avenir Next" charset="0"/>
              </a:rPr>
              <a:t>Masa Transisi</a:t>
            </a:r>
            <a:endParaRPr lang="id-ID" sz="14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00" name="Right Brace 99"/>
          <p:cNvSpPr/>
          <p:nvPr/>
        </p:nvSpPr>
        <p:spPr>
          <a:xfrm rot="16200000" flipV="1">
            <a:off x="4291759" y="-2666688"/>
            <a:ext cx="255689" cy="7010399"/>
          </a:xfrm>
          <a:prstGeom prst="rightBrac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7924800" y="820946"/>
            <a:ext cx="102567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7854870" y="535198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smtClean="0">
                <a:latin typeface="Avenir Next" charset="0"/>
                <a:ea typeface="Avenir Next" charset="0"/>
                <a:cs typeface="Avenir Next" charset="0"/>
              </a:rPr>
              <a:t>Masa Optimal</a:t>
            </a:r>
            <a:endParaRPr lang="id-ID" sz="14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362200" y="2237603"/>
            <a:ext cx="3886200" cy="337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Avenir Next" charset="0"/>
                <a:ea typeface="Avenir Next" charset="0"/>
                <a:cs typeface="Avenir Next" charset="0"/>
              </a:rPr>
              <a:t>Periode</a:t>
            </a:r>
            <a:r>
              <a:rPr lang="en-US" b="1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b="1" dirty="0" err="1" smtClean="0">
                <a:latin typeface="Avenir Next" charset="0"/>
                <a:ea typeface="Avenir Next" charset="0"/>
                <a:cs typeface="Avenir Next" charset="0"/>
              </a:rPr>
              <a:t>penuntasan</a:t>
            </a:r>
            <a:r>
              <a:rPr lang="en-US" b="1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b="1" dirty="0" err="1" smtClean="0">
                <a:latin typeface="Avenir Next" charset="0"/>
                <a:ea typeface="Avenir Next" charset="0"/>
                <a:cs typeface="Avenir Next" charset="0"/>
              </a:rPr>
              <a:t>pola</a:t>
            </a:r>
            <a:r>
              <a:rPr lang="en-US" b="1" dirty="0" smtClean="0">
                <a:latin typeface="Avenir Next" charset="0"/>
                <a:ea typeface="Avenir Next" charset="0"/>
                <a:cs typeface="Avenir Next" charset="0"/>
              </a:rPr>
              <a:t> PLPG</a:t>
            </a:r>
            <a:endParaRPr lang="id-ID" sz="1800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2056" name="AutoShape 12" descr="Hasil gambar untuk sedang kuliah"/>
          <p:cNvSpPr>
            <a:spLocks noChangeAspect="1" noChangeArrowheads="1"/>
          </p:cNvSpPr>
          <p:nvPr/>
        </p:nvSpPr>
        <p:spPr bwMode="auto">
          <a:xfrm>
            <a:off x="79375" y="-102393"/>
            <a:ext cx="296863" cy="22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AutoShape 14" descr="Hasil gambar untuk sedang kuliah"/>
          <p:cNvSpPr>
            <a:spLocks noChangeAspect="1" noChangeArrowheads="1"/>
          </p:cNvSpPr>
          <p:nvPr/>
        </p:nvSpPr>
        <p:spPr bwMode="auto">
          <a:xfrm>
            <a:off x="231776" y="11907"/>
            <a:ext cx="296863" cy="22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8" name="Picture 16" descr="Hasil gambar untuk sedang kuliah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59" r="27227"/>
          <a:stretch/>
        </p:blipFill>
        <p:spPr bwMode="auto">
          <a:xfrm>
            <a:off x="7924800" y="2171701"/>
            <a:ext cx="1198064" cy="62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" name="TextBox 2057"/>
          <p:cNvSpPr txBox="1"/>
          <p:nvPr/>
        </p:nvSpPr>
        <p:spPr>
          <a:xfrm>
            <a:off x="8123082" y="1943102"/>
            <a:ext cx="587020" cy="3377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PPG</a:t>
            </a:r>
            <a:endParaRPr lang="en-US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733800" y="2821203"/>
            <a:ext cx="13621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Peserta</a:t>
            </a:r>
            <a:r>
              <a:rPr lang="en-US" sz="1200" b="1" dirty="0" smtClean="0"/>
              <a:t> : </a:t>
            </a:r>
            <a:r>
              <a:rPr lang="en-US" sz="1200" b="1" u="sng" dirty="0" smtClean="0"/>
              <a:t>+</a:t>
            </a:r>
            <a:r>
              <a:rPr lang="en-US" sz="1200" b="1" dirty="0" smtClean="0"/>
              <a:t>138.000</a:t>
            </a:r>
            <a:endParaRPr lang="en-US" sz="12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2362200" y="2821203"/>
            <a:ext cx="13621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Peserta</a:t>
            </a:r>
            <a:r>
              <a:rPr lang="en-US" sz="1200" b="1" dirty="0" smtClean="0"/>
              <a:t> : </a:t>
            </a:r>
            <a:r>
              <a:rPr lang="en-US" sz="1200" b="1" u="sng" dirty="0" smtClean="0"/>
              <a:t>+</a:t>
            </a:r>
            <a:r>
              <a:rPr lang="en-US" sz="1200" b="1" dirty="0" smtClean="0"/>
              <a:t>138.000</a:t>
            </a:r>
            <a:endParaRPr lang="en-US" sz="12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934476" y="2821203"/>
            <a:ext cx="13621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Peserta</a:t>
            </a:r>
            <a:r>
              <a:rPr lang="en-US" sz="1200" b="1" dirty="0" smtClean="0"/>
              <a:t> : </a:t>
            </a:r>
            <a:r>
              <a:rPr lang="en-US" sz="1200" b="1" u="sng" dirty="0" smtClean="0"/>
              <a:t>+</a:t>
            </a:r>
            <a:r>
              <a:rPr lang="en-US" sz="1200" b="1" dirty="0" smtClean="0"/>
              <a:t>138.000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85717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683788" y="195487"/>
            <a:ext cx="887059" cy="1684928"/>
          </a:xfrm>
          <a:prstGeom prst="rect">
            <a:avLst/>
          </a:prstGeom>
          <a:noFill/>
        </p:spPr>
        <p:txBody>
          <a:bodyPr wrap="none" lIns="68559" tIns="34280" rIns="68559" bIns="34280" rtlCol="0">
            <a:spAutoFit/>
          </a:bodyPr>
          <a:lstStyle/>
          <a:p>
            <a:pPr algn="r"/>
            <a:r>
              <a:rPr lang="en-US" sz="10499" b="1" dirty="0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5</a:t>
            </a:r>
            <a:endParaRPr lang="id-ID" sz="10499" b="1" dirty="0">
              <a:solidFill>
                <a:schemeClr val="bg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12063" y="2031692"/>
            <a:ext cx="2395517" cy="484744"/>
          </a:xfrm>
          <a:prstGeom prst="rect">
            <a:avLst/>
          </a:prstGeom>
          <a:noFill/>
        </p:spPr>
        <p:txBody>
          <a:bodyPr wrap="none" lIns="68575" tIns="34288" rIns="68575" bIns="34288" rtlCol="0">
            <a:spAutoFit/>
          </a:bodyPr>
          <a:lstStyle/>
          <a:p>
            <a:pPr algn="r"/>
            <a:r>
              <a:rPr lang="en-US" sz="2700" b="1" dirty="0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Guru Abad 21</a:t>
            </a:r>
            <a:endParaRPr lang="en-US" sz="2700" b="1" dirty="0">
              <a:solidFill>
                <a:schemeClr val="bg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4391262"/>
            <a:ext cx="8267328" cy="700777"/>
          </a:xfrm>
          <a:prstGeom prst="rect">
            <a:avLst/>
          </a:prstGeom>
          <a:solidFill>
            <a:schemeClr val="bg1"/>
          </a:solidFill>
        </p:spPr>
        <p:txBody>
          <a:bodyPr wrap="square" lIns="84400" tIns="42200" rIns="84400" bIns="42200" rtlCol="0">
            <a:spAutoFit/>
          </a:bodyPr>
          <a:lstStyle/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Direktorat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Jenderal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Guru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dan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Tenaga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Kependidikan</a:t>
            </a:r>
            <a:endParaRPr lang="es-ES" sz="2000" b="1" dirty="0" smtClean="0">
              <a:solidFill>
                <a:prstClr val="black"/>
              </a:solidFill>
              <a:latin typeface="Century Gothic"/>
              <a:cs typeface="Century Gothic"/>
            </a:endParaRPr>
          </a:p>
          <a:p>
            <a:pPr algn="ctr" defTabSz="914122"/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Bandung, 2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Mei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2016</a:t>
            </a:r>
            <a:endParaRPr lang="sv-SE" sz="2000" b="1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4371959"/>
            <a:ext cx="8915400" cy="700777"/>
          </a:xfrm>
          <a:prstGeom prst="rect">
            <a:avLst/>
          </a:prstGeom>
          <a:solidFill>
            <a:schemeClr val="bg1"/>
          </a:solidFill>
        </p:spPr>
        <p:txBody>
          <a:bodyPr wrap="square" lIns="84400" tIns="42200" rIns="84400" bIns="42200" rtlCol="0">
            <a:spAutoFit/>
          </a:bodyPr>
          <a:lstStyle/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Direktorat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Jenderal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Guru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dan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Tenaga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Kependidikan</a:t>
            </a:r>
            <a:endParaRPr lang="es-ES" sz="2000" b="1" dirty="0" smtClean="0">
              <a:solidFill>
                <a:prstClr val="black"/>
              </a:solidFill>
              <a:latin typeface="Century Gothic"/>
              <a:cs typeface="Century Gothic"/>
            </a:endParaRPr>
          </a:p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Jogja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18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Mei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2016</a:t>
            </a:r>
            <a:endParaRPr lang="sv-SE" sz="2000" b="1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8086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35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6174" y="2017318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6176" y="1729286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6174" y="1441254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79717" y="267494"/>
            <a:ext cx="4040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latin typeface="Avenir Next" charset="0"/>
                <a:ea typeface="Avenir Next" charset="0"/>
                <a:cs typeface="Avenir Next" charset="0"/>
              </a:rPr>
              <a:t>Tantangan</a:t>
            </a:r>
            <a:r>
              <a:rPr lang="en-US" sz="1800" b="1" dirty="0" smtClean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1800" b="1" dirty="0" err="1" smtClean="0">
                <a:latin typeface="Avenir Next" charset="0"/>
                <a:ea typeface="Avenir Next" charset="0"/>
                <a:cs typeface="Avenir Next" charset="0"/>
              </a:rPr>
              <a:t>Pendidikan</a:t>
            </a:r>
            <a:r>
              <a:rPr lang="en-US" sz="1800" b="1" dirty="0" smtClean="0">
                <a:latin typeface="Avenir Next" charset="0"/>
                <a:ea typeface="Avenir Next" charset="0"/>
                <a:cs typeface="Avenir Next" charset="0"/>
              </a:rPr>
              <a:t> di Indonesia</a:t>
            </a:r>
            <a:endParaRPr lang="id-ID" sz="1800" dirty="0">
              <a:latin typeface="Avenir Next" charset="0"/>
              <a:ea typeface="Avenir Next" charset="0"/>
              <a:cs typeface="Avenir Next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027349" y="2087489"/>
            <a:ext cx="1670811" cy="1569549"/>
            <a:chOff x="2249909" y="3246720"/>
            <a:chExt cx="2376264" cy="2232248"/>
          </a:xfrm>
          <a:effectLst/>
        </p:grpSpPr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98644" y="3640495"/>
              <a:ext cx="1742921" cy="1406426"/>
            </a:xfrm>
            <a:prstGeom prst="rect">
              <a:avLst/>
            </a:prstGeom>
            <a:ln>
              <a:noFill/>
            </a:ln>
          </p:spPr>
        </p:pic>
        <p:sp>
          <p:nvSpPr>
            <p:cNvPr id="62" name="Oval 61"/>
            <p:cNvSpPr/>
            <p:nvPr/>
          </p:nvSpPr>
          <p:spPr>
            <a:xfrm>
              <a:off x="2249909" y="3246720"/>
              <a:ext cx="2376264" cy="2232248"/>
            </a:xfrm>
            <a:prstGeom prst="ellipse">
              <a:avLst/>
            </a:prstGeom>
            <a:noFill/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00"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779912" y="1010894"/>
            <a:ext cx="3037838" cy="860721"/>
            <a:chOff x="4554165" y="1584464"/>
            <a:chExt cx="4320480" cy="1224136"/>
          </a:xfrm>
        </p:grpSpPr>
        <p:sp>
          <p:nvSpPr>
            <p:cNvPr id="67" name="Rectangle 66"/>
            <p:cNvSpPr/>
            <p:nvPr/>
          </p:nvSpPr>
          <p:spPr>
            <a:xfrm>
              <a:off x="4554165" y="1584464"/>
              <a:ext cx="4320480" cy="12241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00"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698181" y="1857399"/>
              <a:ext cx="1505310" cy="7200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>
                  <a:solidFill>
                    <a:sysClr val="windowText" lastClr="000000"/>
                  </a:solidFill>
                  <a:latin typeface="Avenir Next" charset="0"/>
                  <a:ea typeface="Avenir Next" charset="0"/>
                  <a:cs typeface="Avenir Next" charset="0"/>
                </a:rPr>
                <a:t>Kondisi</a:t>
              </a:r>
              <a:r>
                <a:rPr lang="en-US" sz="1400" b="1" dirty="0">
                  <a:solidFill>
                    <a:sysClr val="windowText" lastClr="000000"/>
                  </a:solidFill>
                  <a:latin typeface="Avenir Next" charset="0"/>
                  <a:ea typeface="Avenir Next" charset="0"/>
                  <a:cs typeface="Avenir Next" charset="0"/>
                </a:rPr>
                <a:t> </a:t>
              </a:r>
              <a:r>
                <a:rPr lang="en-US" sz="1400" b="1" dirty="0" err="1">
                  <a:solidFill>
                    <a:sysClr val="windowText" lastClr="000000"/>
                  </a:solidFill>
                  <a:latin typeface="Avenir Next" charset="0"/>
                  <a:ea typeface="Avenir Next" charset="0"/>
                  <a:cs typeface="Avenir Next" charset="0"/>
                </a:rPr>
                <a:t>Siswa</a:t>
              </a:r>
              <a:endParaRPr lang="id-ID" sz="1400" b="1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6498381" y="1728480"/>
              <a:ext cx="2160240" cy="8791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  <a:latin typeface="Avenir Next" charset="0"/>
                  <a:ea typeface="Avenir Next" charset="0"/>
                  <a:cs typeface="Avenir Next" charset="0"/>
                </a:rPr>
                <a:t>Abad 21</a:t>
              </a:r>
              <a:endParaRPr lang="id-ID" sz="2000" b="1" dirty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70" name="Right Arrow 69"/>
            <p:cNvSpPr/>
            <p:nvPr/>
          </p:nvSpPr>
          <p:spPr>
            <a:xfrm>
              <a:off x="6210349" y="2065847"/>
              <a:ext cx="288032" cy="296557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00"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779912" y="2139704"/>
            <a:ext cx="3037838" cy="860721"/>
            <a:chOff x="4554165" y="1584464"/>
            <a:chExt cx="4320480" cy="1224136"/>
          </a:xfrm>
        </p:grpSpPr>
        <p:sp>
          <p:nvSpPr>
            <p:cNvPr id="41" name="Rectangle 40"/>
            <p:cNvSpPr/>
            <p:nvPr/>
          </p:nvSpPr>
          <p:spPr>
            <a:xfrm>
              <a:off x="4554165" y="1584464"/>
              <a:ext cx="4320480" cy="12241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00"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698181" y="1857399"/>
              <a:ext cx="1505310" cy="7200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>
                  <a:solidFill>
                    <a:sysClr val="windowText" lastClr="000000"/>
                  </a:solidFill>
                  <a:latin typeface="Avenir Next" charset="0"/>
                  <a:ea typeface="Avenir Next" charset="0"/>
                  <a:cs typeface="Avenir Next" charset="0"/>
                </a:rPr>
                <a:t>Kondisi</a:t>
              </a:r>
              <a:r>
                <a:rPr lang="en-US" sz="1400" b="1" dirty="0">
                  <a:solidFill>
                    <a:sysClr val="windowText" lastClr="000000"/>
                  </a:solidFill>
                  <a:latin typeface="Avenir Next" charset="0"/>
                  <a:ea typeface="Avenir Next" charset="0"/>
                  <a:cs typeface="Avenir Next" charset="0"/>
                </a:rPr>
                <a:t> Guru</a:t>
              </a:r>
              <a:endParaRPr lang="id-ID" sz="1400" b="1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498381" y="1728480"/>
              <a:ext cx="2160240" cy="8791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  <a:latin typeface="Avenir Next" charset="0"/>
                  <a:ea typeface="Avenir Next" charset="0"/>
                  <a:cs typeface="Avenir Next" charset="0"/>
                </a:rPr>
                <a:t>Abad 20</a:t>
              </a:r>
              <a:endParaRPr lang="id-ID" sz="2000" b="1" dirty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44" name="Right Arrow 43"/>
            <p:cNvSpPr/>
            <p:nvPr/>
          </p:nvSpPr>
          <p:spPr>
            <a:xfrm>
              <a:off x="6210349" y="2065847"/>
              <a:ext cx="288032" cy="296557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00"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779912" y="3295205"/>
            <a:ext cx="3037838" cy="860721"/>
            <a:chOff x="4554165" y="1584464"/>
            <a:chExt cx="4320480" cy="1224136"/>
          </a:xfrm>
        </p:grpSpPr>
        <p:sp>
          <p:nvSpPr>
            <p:cNvPr id="46" name="Rectangle 45"/>
            <p:cNvSpPr/>
            <p:nvPr/>
          </p:nvSpPr>
          <p:spPr>
            <a:xfrm>
              <a:off x="4554165" y="1584464"/>
              <a:ext cx="4320480" cy="12241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00"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698181" y="1857399"/>
              <a:ext cx="1505310" cy="7200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 smtClean="0">
                  <a:solidFill>
                    <a:sysClr val="windowText" lastClr="000000"/>
                  </a:solidFill>
                  <a:latin typeface="Avenir Next" charset="0"/>
                  <a:ea typeface="Avenir Next" charset="0"/>
                  <a:cs typeface="Avenir Next" charset="0"/>
                </a:rPr>
                <a:t>Kondisi</a:t>
              </a:r>
              <a:r>
                <a:rPr lang="en-US" sz="1400" b="1" dirty="0" smtClean="0">
                  <a:solidFill>
                    <a:sysClr val="windowText" lastClr="000000"/>
                  </a:solidFill>
                  <a:latin typeface="Avenir Next" charset="0"/>
                  <a:ea typeface="Avenir Next" charset="0"/>
                  <a:cs typeface="Avenir Next" charset="0"/>
                </a:rPr>
                <a:t> </a:t>
              </a:r>
              <a:r>
                <a:rPr lang="en-US" sz="1400" b="1" dirty="0" err="1" smtClean="0">
                  <a:solidFill>
                    <a:sysClr val="windowText" lastClr="000000"/>
                  </a:solidFill>
                  <a:latin typeface="Avenir Next" charset="0"/>
                  <a:ea typeface="Avenir Next" charset="0"/>
                  <a:cs typeface="Avenir Next" charset="0"/>
                </a:rPr>
                <a:t>Sarpras</a:t>
              </a:r>
              <a:endParaRPr lang="id-ID" sz="1400" b="1" dirty="0">
                <a:solidFill>
                  <a:sysClr val="windowText" lastClr="000000"/>
                </a:solidFill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498381" y="1728480"/>
              <a:ext cx="2160240" cy="87919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rgbClr val="FF0000"/>
                  </a:solidFill>
                  <a:latin typeface="Avenir Next" charset="0"/>
                  <a:ea typeface="Avenir Next" charset="0"/>
                  <a:cs typeface="Avenir Next" charset="0"/>
                </a:rPr>
                <a:t>Abad </a:t>
              </a:r>
              <a:r>
                <a:rPr lang="en-US" sz="2000" b="1" dirty="0" smtClean="0">
                  <a:solidFill>
                    <a:srgbClr val="FF0000"/>
                  </a:solidFill>
                  <a:latin typeface="Avenir Next" charset="0"/>
                  <a:ea typeface="Avenir Next" charset="0"/>
                  <a:cs typeface="Avenir Next" charset="0"/>
                </a:rPr>
                <a:t>19</a:t>
              </a:r>
              <a:endParaRPr lang="id-ID" sz="2000" b="1" dirty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49" name="Right Arrow 48"/>
            <p:cNvSpPr/>
            <p:nvPr/>
          </p:nvSpPr>
          <p:spPr>
            <a:xfrm>
              <a:off x="6210349" y="2065847"/>
              <a:ext cx="288032" cy="296557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00">
                <a:latin typeface="Avenir Next" charset="0"/>
                <a:ea typeface="Avenir Next" charset="0"/>
                <a:cs typeface="Avenir Nex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763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36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6174" y="8001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6174" y="113159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6174" y="2017318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6176" y="1729286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6174" y="1441254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5696" y="267494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u="sng" dirty="0">
                <a:solidFill>
                  <a:prstClr val="black"/>
                </a:solidFill>
                <a:latin typeface="Avenir Next" charset="0"/>
                <a:ea typeface="Avenir Next" charset="0"/>
                <a:cs typeface="Avenir Next" charset="0"/>
              </a:rPr>
              <a:t>Keterampilan abad 21 yang dibutuhkan setiap siswa</a:t>
            </a:r>
            <a:endParaRPr lang="id-ID" sz="2000" u="sng" dirty="0">
              <a:solidFill>
                <a:prstClr val="black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340112" y="1574709"/>
            <a:ext cx="2464136" cy="3098806"/>
            <a:chOff x="696000" y="2169481"/>
            <a:chExt cx="3285514" cy="4131742"/>
          </a:xfrm>
        </p:grpSpPr>
        <p:sp>
          <p:nvSpPr>
            <p:cNvPr id="24" name="TextBox 23"/>
            <p:cNvSpPr txBox="1"/>
            <p:nvPr/>
          </p:nvSpPr>
          <p:spPr>
            <a:xfrm>
              <a:off x="696000" y="2169481"/>
              <a:ext cx="3063231" cy="9438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600" b="1" u="sng" noProof="1">
                  <a:solidFill>
                    <a:srgbClr val="FF0000"/>
                  </a:solidFill>
                  <a:latin typeface="Avenir Next" charset="0"/>
                  <a:ea typeface="Avenir Next" charset="0"/>
                  <a:cs typeface="Avenir Next" charset="0"/>
                </a:rPr>
                <a:t>Literasi Dasar</a:t>
              </a:r>
              <a:r>
                <a:rPr lang="id-ID" sz="1200" b="1" u="sng" noProof="1">
                  <a:solidFill>
                    <a:srgbClr val="FF0000"/>
                  </a:solidFill>
                  <a:latin typeface="Avenir Next" charset="0"/>
                  <a:ea typeface="Avenir Next" charset="0"/>
                  <a:cs typeface="Avenir Next" charset="0"/>
                </a:rPr>
                <a:t/>
              </a:r>
              <a:br>
                <a:rPr lang="id-ID" sz="1200" b="1" u="sng" noProof="1">
                  <a:solidFill>
                    <a:srgbClr val="FF0000"/>
                  </a:solidFill>
                  <a:latin typeface="Avenir Next" charset="0"/>
                  <a:ea typeface="Avenir Next" charset="0"/>
                  <a:cs typeface="Avenir Next" charset="0"/>
                </a:rPr>
              </a:br>
              <a:r>
                <a:rPr lang="id-ID" sz="12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Bagaimana siswa menerapkan</a:t>
              </a:r>
              <a:br>
                <a:rPr lang="id-ID" sz="12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</a:br>
              <a:r>
                <a:rPr lang="id-ID" sz="12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keterampilan dasar sehari-hari.</a:t>
              </a:r>
              <a:endParaRPr lang="id-ID" sz="1200" b="1" u="sng" noProof="1">
                <a:solidFill>
                  <a:prstClr val="black"/>
                </a:solidFill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96000" y="3079827"/>
              <a:ext cx="3285514" cy="32213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57175" indent="-257175">
                <a:spcAft>
                  <a:spcPts val="450"/>
                </a:spcAft>
                <a:buFont typeface="+mj-lt"/>
                <a:buAutoNum type="arabicPeriod" startAt="10"/>
              </a:pPr>
              <a:endParaRPr lang="en-US" sz="1400" u="sng" noProof="1" smtClean="0">
                <a:solidFill>
                  <a:prstClr val="black"/>
                </a:solidFill>
                <a:latin typeface="Avenir Next" charset="0"/>
                <a:ea typeface="Avenir Next" charset="0"/>
                <a:cs typeface="Avenir Next" charset="0"/>
              </a:endParaRP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 startAt="10"/>
              </a:pPr>
              <a:r>
                <a:rPr lang="id-ID" sz="1400" u="sng" noProof="1" smtClean="0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Literasi </a:t>
              </a: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baca tulis</a:t>
              </a: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 startAt="10"/>
              </a:pP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Literasi berhitung</a:t>
              </a: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 startAt="10"/>
              </a:pP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Literasi sains</a:t>
              </a: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 startAt="10"/>
              </a:pP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Literasi teknologi</a:t>
              </a:r>
              <a:b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</a:b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informasi dan komunikasi</a:t>
              </a: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 startAt="10"/>
              </a:pP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Literasi finansial</a:t>
              </a: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 startAt="10"/>
              </a:pP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Literasi budaya dan</a:t>
              </a:r>
              <a:b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</a:b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kewarganegaraan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941055" y="1563639"/>
            <a:ext cx="1735405" cy="2223780"/>
            <a:chOff x="3810558" y="2016161"/>
            <a:chExt cx="2889937" cy="2965041"/>
          </a:xfrm>
        </p:grpSpPr>
        <p:sp>
          <p:nvSpPr>
            <p:cNvPr id="22" name="TextBox 21"/>
            <p:cNvSpPr txBox="1"/>
            <p:nvPr/>
          </p:nvSpPr>
          <p:spPr>
            <a:xfrm>
              <a:off x="3810558" y="2016161"/>
              <a:ext cx="2889937" cy="1190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600" b="1" u="sng" noProof="1">
                  <a:solidFill>
                    <a:srgbClr val="FF0000"/>
                  </a:solidFill>
                  <a:latin typeface="Avenir Next" charset="0"/>
                  <a:ea typeface="Avenir Next" charset="0"/>
                  <a:cs typeface="Avenir Next" charset="0"/>
                </a:rPr>
                <a:t>Kompetensi</a:t>
              </a:r>
              <a:r>
                <a:rPr lang="id-ID" sz="1200" b="1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/>
              </a:r>
              <a:br>
                <a:rPr lang="id-ID" sz="1200" b="1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</a:br>
              <a:r>
                <a:rPr lang="en-US" sz="12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B</a:t>
              </a:r>
              <a:r>
                <a:rPr lang="id-ID" sz="12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agaimana siswa memecahkan</a:t>
              </a:r>
              <a:br>
                <a:rPr lang="id-ID" sz="12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</a:br>
              <a:r>
                <a:rPr lang="id-ID" sz="12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masalah </a:t>
              </a:r>
              <a:r>
                <a:rPr lang="id-ID" sz="1200" u="sng" noProof="1" smtClean="0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kompleks</a:t>
              </a:r>
              <a:endParaRPr lang="en-US" sz="1200" u="sng" noProof="1" smtClean="0">
                <a:solidFill>
                  <a:prstClr val="black"/>
                </a:solidFill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810558" y="3079826"/>
              <a:ext cx="2448419" cy="1901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57175" indent="-257175">
                <a:spcAft>
                  <a:spcPts val="450"/>
                </a:spcAft>
                <a:buFont typeface="+mj-lt"/>
                <a:buAutoNum type="arabicPeriod" startAt="16"/>
              </a:pPr>
              <a:endParaRPr lang="en-US" sz="1400" u="sng" noProof="1" smtClean="0">
                <a:solidFill>
                  <a:prstClr val="black"/>
                </a:solidFill>
                <a:latin typeface="Avenir Next" charset="0"/>
                <a:ea typeface="Avenir Next" charset="0"/>
                <a:cs typeface="Avenir Next" charset="0"/>
              </a:endParaRP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 startAt="16"/>
              </a:pPr>
              <a:r>
                <a:rPr lang="id-ID" sz="1400" u="sng" noProof="1" smtClean="0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Berpikir </a:t>
              </a: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kritis</a:t>
              </a: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 startAt="16"/>
              </a:pP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Kreativitas</a:t>
              </a: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 startAt="16"/>
              </a:pP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Komunikasi</a:t>
              </a: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 startAt="16"/>
              </a:pP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Kolaborasi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35696" y="1491632"/>
            <a:ext cx="2624436" cy="3506609"/>
            <a:chOff x="6270577" y="2169481"/>
            <a:chExt cx="2199116" cy="4675478"/>
          </a:xfrm>
        </p:grpSpPr>
        <p:sp>
          <p:nvSpPr>
            <p:cNvPr id="20" name="TextBox 19"/>
            <p:cNvSpPr txBox="1"/>
            <p:nvPr/>
          </p:nvSpPr>
          <p:spPr>
            <a:xfrm>
              <a:off x="6270577" y="2169481"/>
              <a:ext cx="1923757" cy="9438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600" b="1" u="sng" noProof="1">
                  <a:solidFill>
                    <a:srgbClr val="FF0000"/>
                  </a:solidFill>
                  <a:latin typeface="Avenir Next" charset="0"/>
                  <a:ea typeface="Avenir Next" charset="0"/>
                  <a:cs typeface="Avenir Next" charset="0"/>
                </a:rPr>
                <a:t>Kualitas Karakter</a:t>
              </a:r>
              <a:r>
                <a:rPr lang="id-ID" sz="1200" b="1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/>
              </a:r>
              <a:br>
                <a:rPr lang="id-ID" sz="1200" b="1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</a:br>
              <a:r>
                <a:rPr lang="id-ID" sz="12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Bagaimana siswa beradaptasi</a:t>
              </a:r>
              <a:br>
                <a:rPr lang="id-ID" sz="12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</a:br>
              <a:r>
                <a:rPr lang="id-ID" sz="12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pada lingkungan yang dinamis.</a:t>
              </a:r>
              <a:endParaRPr lang="id-ID" sz="1200" b="1" u="sng" noProof="1">
                <a:solidFill>
                  <a:prstClr val="black"/>
                </a:solidFill>
                <a:latin typeface="Avenir Next" charset="0"/>
                <a:ea typeface="Avenir Next" charset="0"/>
                <a:cs typeface="Avenir Next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270577" y="3079826"/>
              <a:ext cx="2199116" cy="37651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57175" indent="-257175">
                <a:spcAft>
                  <a:spcPts val="450"/>
                </a:spcAft>
                <a:buFont typeface="+mj-lt"/>
                <a:buAutoNum type="arabicPeriod"/>
              </a:pPr>
              <a:endParaRPr lang="en-US" sz="1400" u="sng" noProof="1" smtClean="0">
                <a:solidFill>
                  <a:prstClr val="black"/>
                </a:solidFill>
                <a:latin typeface="Avenir Next" charset="0"/>
                <a:ea typeface="Avenir Next" charset="0"/>
                <a:cs typeface="Avenir Next" charset="0"/>
              </a:endParaRP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/>
              </a:pPr>
              <a:r>
                <a:rPr lang="id-ID" sz="1400" u="sng" noProof="1" smtClean="0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Nilai </a:t>
              </a: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Pancasila</a:t>
              </a: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/>
              </a:pP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Ketaqwaan</a:t>
              </a: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/>
              </a:pP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Integritas</a:t>
              </a: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/>
              </a:pP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Rasa ingin tahu</a:t>
              </a: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/>
              </a:pP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Inisiatif</a:t>
              </a: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/>
              </a:pP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Kegigihan</a:t>
              </a: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/>
              </a:pP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Kemampuan adaptasi</a:t>
              </a: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/>
              </a:pP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Kepemimpinan</a:t>
              </a:r>
            </a:p>
            <a:p>
              <a:pPr marL="257175" indent="-257175">
                <a:spcAft>
                  <a:spcPts val="450"/>
                </a:spcAft>
                <a:buFont typeface="+mj-lt"/>
                <a:buAutoNum type="arabicPeriod"/>
              </a:pP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Kesadaran </a:t>
              </a:r>
              <a:r>
                <a:rPr lang="id-ID" sz="1400" u="sng" noProof="1" smtClean="0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sosial</a:t>
              </a:r>
              <a:r>
                <a:rPr lang="en-US" sz="1400" u="sng" noProof="1" smtClean="0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 &amp;</a:t>
              </a:r>
              <a:r>
                <a:rPr lang="id-ID" sz="1400" u="sng" noProof="1" smtClean="0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 </a:t>
              </a:r>
              <a:r>
                <a:rPr lang="id-ID" sz="1400" u="sng" noProof="1">
                  <a:solidFill>
                    <a:prstClr val="black"/>
                  </a:solidFill>
                  <a:latin typeface="Avenir Next" charset="0"/>
                  <a:ea typeface="Avenir Next" charset="0"/>
                  <a:cs typeface="Avenir Next" charset="0"/>
                </a:rPr>
                <a:t>budaya</a:t>
              </a:r>
            </a:p>
          </p:txBody>
        </p:sp>
      </p:grpSp>
      <p:sp>
        <p:nvSpPr>
          <p:cNvPr id="15" name="Down Arrow 14"/>
          <p:cNvSpPr/>
          <p:nvPr/>
        </p:nvSpPr>
        <p:spPr>
          <a:xfrm>
            <a:off x="2326605" y="771550"/>
            <a:ext cx="1110809" cy="702326"/>
          </a:xfrm>
          <a:prstGeom prst="downArrow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700" b="1" u="sng" dirty="0">
                <a:solidFill>
                  <a:prstClr val="white"/>
                </a:solidFill>
                <a:latin typeface="Avenir Next" charset="0"/>
                <a:ea typeface="Avenir Next" charset="0"/>
                <a:cs typeface="Avenir Next" charset="0"/>
              </a:rPr>
              <a:t>1</a:t>
            </a:r>
          </a:p>
        </p:txBody>
      </p:sp>
      <p:sp>
        <p:nvSpPr>
          <p:cNvPr id="19" name="Down Arrow 18"/>
          <p:cNvSpPr/>
          <p:nvPr/>
        </p:nvSpPr>
        <p:spPr>
          <a:xfrm>
            <a:off x="4684482" y="861313"/>
            <a:ext cx="1110809" cy="702326"/>
          </a:xfrm>
          <a:prstGeom prst="downArrow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700" b="1" u="sng" dirty="0">
                <a:solidFill>
                  <a:prstClr val="white"/>
                </a:solidFill>
                <a:latin typeface="Avenir Next" charset="0"/>
                <a:ea typeface="Avenir Next" charset="0"/>
                <a:cs typeface="Avenir Next" charset="0"/>
              </a:rPr>
              <a:t>2</a:t>
            </a:r>
          </a:p>
        </p:txBody>
      </p:sp>
      <p:sp>
        <p:nvSpPr>
          <p:cNvPr id="26" name="Down Arrow 25"/>
          <p:cNvSpPr/>
          <p:nvPr/>
        </p:nvSpPr>
        <p:spPr>
          <a:xfrm>
            <a:off x="6853476" y="861313"/>
            <a:ext cx="1110809" cy="702326"/>
          </a:xfrm>
          <a:prstGeom prst="down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700" b="1" u="sng" dirty="0">
                <a:solidFill>
                  <a:prstClr val="white"/>
                </a:solidFill>
                <a:latin typeface="Avenir Next" charset="0"/>
                <a:ea typeface="Avenir Next" charset="0"/>
                <a:cs typeface="Avenir Next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6876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81227" y="1366926"/>
            <a:ext cx="2626350" cy="484744"/>
          </a:xfrm>
          <a:prstGeom prst="rect">
            <a:avLst/>
          </a:prstGeom>
          <a:noFill/>
        </p:spPr>
        <p:txBody>
          <a:bodyPr wrap="none" lIns="68575" tIns="34288" rIns="68575" bIns="34288" rtlCol="0">
            <a:spAutoFit/>
          </a:bodyPr>
          <a:lstStyle/>
          <a:p>
            <a:pPr algn="r"/>
            <a:r>
              <a:rPr lang="id-ID" sz="2700" b="1" dirty="0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TERIMA KASIH</a:t>
            </a:r>
            <a:endParaRPr lang="en-US" sz="2700" b="1" dirty="0">
              <a:solidFill>
                <a:schemeClr val="bg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4391262"/>
            <a:ext cx="8267328" cy="700777"/>
          </a:xfrm>
          <a:prstGeom prst="rect">
            <a:avLst/>
          </a:prstGeom>
          <a:solidFill>
            <a:schemeClr val="bg1"/>
          </a:solidFill>
        </p:spPr>
        <p:txBody>
          <a:bodyPr wrap="square" lIns="84400" tIns="42200" rIns="84400" bIns="42200" rtlCol="0">
            <a:spAutoFit/>
          </a:bodyPr>
          <a:lstStyle/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Direktorat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Jenderal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Guru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dan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Tenaga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Kependidikan</a:t>
            </a:r>
            <a:endParaRPr lang="es-ES" sz="2000" b="1" dirty="0" smtClean="0">
              <a:solidFill>
                <a:prstClr val="black"/>
              </a:solidFill>
              <a:latin typeface="Century Gothic"/>
              <a:cs typeface="Century Gothic"/>
            </a:endParaRPr>
          </a:p>
          <a:p>
            <a:pPr algn="ctr" defTabSz="914122"/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Bandung, 2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Mei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2016</a:t>
            </a:r>
            <a:endParaRPr lang="sv-SE" sz="2000" b="1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4371959"/>
            <a:ext cx="8915400" cy="700777"/>
          </a:xfrm>
          <a:prstGeom prst="rect">
            <a:avLst/>
          </a:prstGeom>
          <a:solidFill>
            <a:schemeClr val="bg1"/>
          </a:solidFill>
        </p:spPr>
        <p:txBody>
          <a:bodyPr wrap="square" lIns="84400" tIns="42200" rIns="84400" bIns="42200" rtlCol="0">
            <a:spAutoFit/>
          </a:bodyPr>
          <a:lstStyle/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Direktorat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Jenderal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Guru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dan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Tenaga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Kependidikan</a:t>
            </a:r>
            <a:endParaRPr lang="es-ES" sz="2000" b="1" dirty="0" smtClean="0">
              <a:solidFill>
                <a:prstClr val="black"/>
              </a:solidFill>
              <a:latin typeface="Century Gothic"/>
              <a:cs typeface="Century Gothic"/>
            </a:endParaRPr>
          </a:p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Jogja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18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Mei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2016</a:t>
            </a:r>
            <a:endParaRPr lang="sv-SE" sz="2000" b="1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3220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4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6176" y="726272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6174" y="1078179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6174" y="1430087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6174" y="21339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4004999127"/>
              </p:ext>
            </p:extLst>
          </p:nvPr>
        </p:nvGraphicFramePr>
        <p:xfrm>
          <a:off x="1905001" y="1085850"/>
          <a:ext cx="6857999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76401" y="123482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122"/>
            <a:r>
              <a:rPr lang="en-GB" sz="2400" b="1" dirty="0">
                <a:solidFill>
                  <a:prstClr val="black"/>
                </a:solidFill>
                <a:latin typeface="Century Gothic" panose="020B0502020202020204" pitchFamily="34" charset="0"/>
              </a:rPr>
              <a:t>U.N. Sustainable Development Goals 2015-2030 </a:t>
            </a:r>
            <a:r>
              <a:rPr lang="en-GB" sz="2400" b="1" dirty="0" err="1">
                <a:solidFill>
                  <a:prstClr val="black"/>
                </a:solidFill>
                <a:latin typeface="Century Gothic" panose="020B0502020202020204" pitchFamily="34" charset="0"/>
              </a:rPr>
              <a:t>Vs</a:t>
            </a:r>
            <a:r>
              <a:rPr lang="en-GB" sz="2400" b="1" dirty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r>
              <a:rPr lang="en-GB" sz="2400" b="1" dirty="0" err="1">
                <a:solidFill>
                  <a:prstClr val="black"/>
                </a:solidFill>
                <a:latin typeface="Century Gothic" panose="020B0502020202020204" pitchFamily="34" charset="0"/>
              </a:rPr>
              <a:t>Visi</a:t>
            </a:r>
            <a:r>
              <a:rPr lang="en-GB" sz="2400" b="1" dirty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r>
              <a:rPr lang="en-GB" sz="2400" b="1" dirty="0" err="1">
                <a:solidFill>
                  <a:prstClr val="black"/>
                </a:solidFill>
                <a:latin typeface="Century Gothic" panose="020B0502020202020204" pitchFamily="34" charset="0"/>
              </a:rPr>
              <a:t>Kemdikbud</a:t>
            </a:r>
            <a:r>
              <a:rPr lang="en-GB" sz="2400" b="1" dirty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90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5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828800" y="691347"/>
            <a:ext cx="6917532" cy="3491144"/>
            <a:chOff x="1198692" y="921796"/>
            <a:chExt cx="7547640" cy="4785108"/>
          </a:xfrm>
        </p:grpSpPr>
        <p:sp>
          <p:nvSpPr>
            <p:cNvPr id="9" name="Text Box 3"/>
            <p:cNvSpPr txBox="1">
              <a:spLocks noChangeAspect="1" noChangeArrowheads="1"/>
            </p:cNvSpPr>
            <p:nvPr/>
          </p:nvSpPr>
          <p:spPr bwMode="auto">
            <a:xfrm>
              <a:off x="1198692" y="1298032"/>
              <a:ext cx="1799035" cy="1138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914122" eaLnBrk="1" hangingPunct="1">
                <a:spcBef>
                  <a:spcPct val="50000"/>
                </a:spcBef>
              </a:pPr>
              <a:r>
                <a:rPr lang="en-US" altLang="en-US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Teachers 30%</a:t>
              </a:r>
            </a:p>
          </p:txBody>
        </p:sp>
        <p:sp>
          <p:nvSpPr>
            <p:cNvPr id="10" name="Text Box 4"/>
            <p:cNvSpPr txBox="1">
              <a:spLocks noChangeAspect="1" noChangeArrowheads="1"/>
            </p:cNvSpPr>
            <p:nvPr/>
          </p:nvSpPr>
          <p:spPr bwMode="auto">
            <a:xfrm>
              <a:off x="6037392" y="2627634"/>
              <a:ext cx="2708940" cy="1645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914122" eaLnBrk="1" hangingPunct="1">
                <a:spcBef>
                  <a:spcPct val="50000"/>
                </a:spcBef>
              </a:pPr>
              <a:r>
                <a:rPr lang="en-US" altLang="en-US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Student characteristics 49%</a:t>
              </a:r>
            </a:p>
          </p:txBody>
        </p:sp>
        <p:sp>
          <p:nvSpPr>
            <p:cNvPr id="11" name="Text Box 5"/>
            <p:cNvSpPr txBox="1">
              <a:spLocks noChangeAspect="1" noChangeArrowheads="1"/>
            </p:cNvSpPr>
            <p:nvPr/>
          </p:nvSpPr>
          <p:spPr bwMode="auto">
            <a:xfrm>
              <a:off x="2307126" y="4498432"/>
              <a:ext cx="1513321" cy="1138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914122" eaLnBrk="1" hangingPunct="1">
                <a:spcBef>
                  <a:spcPct val="50000"/>
                </a:spcBef>
              </a:pPr>
              <a:r>
                <a:rPr lang="en-US" altLang="en-US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Home 7%</a:t>
              </a:r>
            </a:p>
          </p:txBody>
        </p:sp>
        <p:sp>
          <p:nvSpPr>
            <p:cNvPr id="12" name="Text Box 6"/>
            <p:cNvSpPr txBox="1">
              <a:spLocks noChangeAspect="1" noChangeArrowheads="1"/>
            </p:cNvSpPr>
            <p:nvPr/>
          </p:nvSpPr>
          <p:spPr bwMode="auto">
            <a:xfrm>
              <a:off x="1504336" y="3717381"/>
              <a:ext cx="1838671" cy="632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914122" eaLnBrk="1" hangingPunct="1">
                <a:spcBef>
                  <a:spcPct val="50000"/>
                </a:spcBef>
              </a:pPr>
              <a:r>
                <a:rPr lang="en-US" altLang="en-US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Schools 7%</a:t>
              </a:r>
            </a:p>
          </p:txBody>
        </p:sp>
        <p:sp>
          <p:nvSpPr>
            <p:cNvPr id="13" name="Text Box 7"/>
            <p:cNvSpPr txBox="1">
              <a:spLocks noChangeAspect="1" noChangeArrowheads="1"/>
            </p:cNvSpPr>
            <p:nvPr/>
          </p:nvSpPr>
          <p:spPr bwMode="auto">
            <a:xfrm>
              <a:off x="3407503" y="5074127"/>
              <a:ext cx="1467444" cy="632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914122" eaLnBrk="1" hangingPunct="1">
                <a:spcBef>
                  <a:spcPct val="50000"/>
                </a:spcBef>
              </a:pPr>
              <a:r>
                <a:rPr lang="en-US" altLang="en-US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Peers 7%</a:t>
              </a: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4538394" y="1004346"/>
              <a:ext cx="1498997" cy="3954463"/>
            </a:xfrm>
            <a:custGeom>
              <a:avLst/>
              <a:gdLst>
                <a:gd name="T0" fmla="*/ 0 w 98"/>
                <a:gd name="T1" fmla="*/ 2147483647 h 194"/>
                <a:gd name="T2" fmla="*/ 2147483647 w 98"/>
                <a:gd name="T3" fmla="*/ 2147483647 h 194"/>
                <a:gd name="T4" fmla="*/ 2147483647 w 98"/>
                <a:gd name="T5" fmla="*/ 2147483647 h 194"/>
                <a:gd name="T6" fmla="*/ 2147483647 w 98"/>
                <a:gd name="T7" fmla="*/ 2147483647 h 194"/>
                <a:gd name="T8" fmla="*/ 2147483647 w 98"/>
                <a:gd name="T9" fmla="*/ 2147483647 h 194"/>
                <a:gd name="T10" fmla="*/ 2147483647 w 98"/>
                <a:gd name="T11" fmla="*/ 2147483647 h 194"/>
                <a:gd name="T12" fmla="*/ 0 w 98"/>
                <a:gd name="T13" fmla="*/ 2147483647 h 19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8"/>
                <a:gd name="T22" fmla="*/ 0 h 194"/>
                <a:gd name="T23" fmla="*/ 98 w 98"/>
                <a:gd name="T24" fmla="*/ 194 h 19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8" h="194">
                  <a:moveTo>
                    <a:pt x="0" y="193"/>
                  </a:moveTo>
                  <a:cubicBezTo>
                    <a:pt x="1" y="193"/>
                    <a:pt x="1" y="193"/>
                    <a:pt x="1" y="193"/>
                  </a:cubicBezTo>
                  <a:cubicBezTo>
                    <a:pt x="54" y="194"/>
                    <a:pt x="98" y="150"/>
                    <a:pt x="98" y="97"/>
                  </a:cubicBezTo>
                  <a:cubicBezTo>
                    <a:pt x="98" y="44"/>
                    <a:pt x="54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lnTo>
                    <a:pt x="1" y="97"/>
                  </a:lnTo>
                  <a:lnTo>
                    <a:pt x="0" y="19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914122">
                <a:defRPr/>
              </a:pPr>
              <a:endParaRPr lang="en-US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3940702" y="2980782"/>
              <a:ext cx="611981" cy="1957387"/>
            </a:xfrm>
            <a:custGeom>
              <a:avLst/>
              <a:gdLst>
                <a:gd name="T0" fmla="*/ 0 w 40"/>
                <a:gd name="T1" fmla="*/ 2147483647 h 96"/>
                <a:gd name="T2" fmla="*/ 2147483647 w 40"/>
                <a:gd name="T3" fmla="*/ 2147483647 h 96"/>
                <a:gd name="T4" fmla="*/ 2147483647 w 40"/>
                <a:gd name="T5" fmla="*/ 0 h 96"/>
                <a:gd name="T6" fmla="*/ 0 w 40"/>
                <a:gd name="T7" fmla="*/ 2147483647 h 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96"/>
                <a:gd name="T14" fmla="*/ 40 w 40"/>
                <a:gd name="T15" fmla="*/ 96 h 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96">
                  <a:moveTo>
                    <a:pt x="0" y="88"/>
                  </a:moveTo>
                  <a:cubicBezTo>
                    <a:pt x="13" y="94"/>
                    <a:pt x="26" y="96"/>
                    <a:pt x="39" y="96"/>
                  </a:cubicBezTo>
                  <a:lnTo>
                    <a:pt x="40" y="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accent1"/>
            </a:solidFill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122" eaLnBrk="1" hangingPunct="1"/>
              <a:endParaRPr lang="id-ID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3451353" y="2980780"/>
              <a:ext cx="1101329" cy="1795462"/>
            </a:xfrm>
            <a:custGeom>
              <a:avLst/>
              <a:gdLst>
                <a:gd name="T0" fmla="*/ 0 w 72"/>
                <a:gd name="T1" fmla="*/ 2147483647 h 88"/>
                <a:gd name="T2" fmla="*/ 2147483647 w 72"/>
                <a:gd name="T3" fmla="*/ 2147483647 h 88"/>
                <a:gd name="T4" fmla="*/ 2147483647 w 72"/>
                <a:gd name="T5" fmla="*/ 0 h 88"/>
                <a:gd name="T6" fmla="*/ 0 w 72"/>
                <a:gd name="T7" fmla="*/ 2147483647 h 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8"/>
                <a:gd name="T14" fmla="*/ 72 w 72"/>
                <a:gd name="T15" fmla="*/ 88 h 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8">
                  <a:moveTo>
                    <a:pt x="0" y="64"/>
                  </a:moveTo>
                  <a:cubicBezTo>
                    <a:pt x="9" y="74"/>
                    <a:pt x="20" y="82"/>
                    <a:pt x="32" y="88"/>
                  </a:cubicBezTo>
                  <a:lnTo>
                    <a:pt x="72" y="0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chemeClr val="accent1"/>
            </a:solidFill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122" eaLnBrk="1" hangingPunct="1"/>
              <a:endParaRPr lang="id-ID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3145364" y="2980784"/>
              <a:ext cx="1407319" cy="1304925"/>
            </a:xfrm>
            <a:custGeom>
              <a:avLst/>
              <a:gdLst>
                <a:gd name="T0" fmla="*/ 0 w 92"/>
                <a:gd name="T1" fmla="*/ 2147483647 h 64"/>
                <a:gd name="T2" fmla="*/ 2147483647 w 92"/>
                <a:gd name="T3" fmla="*/ 2147483647 h 64"/>
                <a:gd name="T4" fmla="*/ 2147483647 w 92"/>
                <a:gd name="T5" fmla="*/ 0 h 64"/>
                <a:gd name="T6" fmla="*/ 0 w 92"/>
                <a:gd name="T7" fmla="*/ 2147483647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2"/>
                <a:gd name="T13" fmla="*/ 0 h 64"/>
                <a:gd name="T14" fmla="*/ 92 w 92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2" h="64">
                  <a:moveTo>
                    <a:pt x="0" y="30"/>
                  </a:moveTo>
                  <a:cubicBezTo>
                    <a:pt x="4" y="42"/>
                    <a:pt x="11" y="54"/>
                    <a:pt x="20" y="64"/>
                  </a:cubicBezTo>
                  <a:lnTo>
                    <a:pt x="92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accent1"/>
            </a:solidFill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122" eaLnBrk="1" hangingPunct="1"/>
              <a:endParaRPr lang="id-ID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2886998" y="921796"/>
              <a:ext cx="1484710" cy="2568575"/>
            </a:xfrm>
            <a:custGeom>
              <a:avLst/>
              <a:gdLst>
                <a:gd name="T0" fmla="*/ 2147483647 w 97"/>
                <a:gd name="T1" fmla="*/ 0 h 126"/>
                <a:gd name="T2" fmla="*/ 2147483647 w 97"/>
                <a:gd name="T3" fmla="*/ 2147483647 h 126"/>
                <a:gd name="T4" fmla="*/ 2147483647 w 97"/>
                <a:gd name="T5" fmla="*/ 2147483647 h 126"/>
                <a:gd name="T6" fmla="*/ 2147483647 w 97"/>
                <a:gd name="T7" fmla="*/ 2147483647 h 126"/>
                <a:gd name="T8" fmla="*/ 2147483647 w 97"/>
                <a:gd name="T9" fmla="*/ 0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126"/>
                <a:gd name="T17" fmla="*/ 97 w 97"/>
                <a:gd name="T18" fmla="*/ 126 h 1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126">
                  <a:moveTo>
                    <a:pt x="97" y="0"/>
                  </a:moveTo>
                  <a:cubicBezTo>
                    <a:pt x="43" y="0"/>
                    <a:pt x="1" y="43"/>
                    <a:pt x="1" y="96"/>
                  </a:cubicBezTo>
                  <a:cubicBezTo>
                    <a:pt x="0" y="106"/>
                    <a:pt x="2" y="116"/>
                    <a:pt x="5" y="126"/>
                  </a:cubicBezTo>
                  <a:lnTo>
                    <a:pt x="97" y="96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chemeClr val="accent2"/>
            </a:solidFill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914122">
                <a:defRPr/>
              </a:pPr>
              <a:endParaRPr lang="en-US" sz="2400" dirty="0">
                <a:solidFill>
                  <a:srgbClr val="C0504D">
                    <a:lumMod val="75000"/>
                  </a:srgbClr>
                </a:solidFill>
                <a:latin typeface="Arial" charset="0"/>
              </a:endParaRPr>
            </a:p>
          </p:txBody>
        </p:sp>
      </p:grp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1676400" y="4424794"/>
            <a:ext cx="7162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122" eaLnBrk="1" hangingPunct="1"/>
            <a:r>
              <a:rPr lang="en-US" altLang="en-US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Based on research by Professor John Hattie from the University of Auckland who used meta analysis to estimate the overall effect on student achievement to the above factors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679632" y="177112"/>
            <a:ext cx="7235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7300" indent="-1257300" defTabSz="914122"/>
            <a:r>
              <a:rPr lang="en-US" sz="2400" b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Faktor</a:t>
            </a:r>
            <a:r>
              <a:rPr lang="en-US" sz="24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Penentu</a:t>
            </a:r>
            <a:r>
              <a:rPr lang="en-US" sz="24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Prestasi</a:t>
            </a:r>
            <a:r>
              <a:rPr lang="en-US" sz="24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Siswa</a:t>
            </a:r>
            <a:endParaRPr lang="en-US" sz="2400" b="1" dirty="0">
              <a:solidFill>
                <a:srgbClr val="FF0000"/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6176" y="726272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6174" y="1078179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56174" y="1430087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56174" y="21339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56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6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565066896"/>
              </p:ext>
            </p:extLst>
          </p:nvPr>
        </p:nvGraphicFramePr>
        <p:xfrm>
          <a:off x="1708144" y="1563289"/>
          <a:ext cx="3568332" cy="199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1918122769"/>
              </p:ext>
            </p:extLst>
          </p:nvPr>
        </p:nvGraphicFramePr>
        <p:xfrm>
          <a:off x="5181606" y="1563288"/>
          <a:ext cx="3637487" cy="2100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1600200" y="690833"/>
            <a:ext cx="72922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122" eaLnBrk="1" hangingPunct="1"/>
            <a:r>
              <a:rPr lang="en-US" alt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effect of teachers accumulates: 4</a:t>
            </a:r>
            <a:r>
              <a:rPr lang="en-US" altLang="en-US" sz="16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graders of all abilities who have 3 years of effective teachers in a row for the 5</a:t>
            </a:r>
            <a:r>
              <a:rPr lang="en-US" altLang="en-US" sz="16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6</a:t>
            </a:r>
            <a:r>
              <a:rPr lang="en-US" altLang="en-US" sz="16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and 7</a:t>
            </a:r>
            <a:r>
              <a:rPr lang="en-US" altLang="en-US" sz="16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grades will pass a 7</a:t>
            </a:r>
            <a:r>
              <a:rPr lang="en-US" altLang="en-US" sz="16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grade math test.</a:t>
            </a: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1708144" y="3907513"/>
            <a:ext cx="71843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122" eaLnBrk="1" hangingPunct="1"/>
            <a:r>
              <a:rPr lang="en-US" alt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Graph adapted from page 9 of “The Real Value of Teachers: Using New Information About Teacher Effectiveness to Close the Achievement Gap” By Kevin Carey,  in </a:t>
            </a:r>
            <a:r>
              <a:rPr lang="en-US" altLang="en-US" sz="1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Thinking K-16 3 </a:t>
            </a:r>
            <a:r>
              <a:rPr lang="en-US" alt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(2). Copyright 2004 The Education Trust.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08143" y="168105"/>
            <a:ext cx="7184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7300" indent="-1257300" defTabSz="914122"/>
            <a:r>
              <a:rPr lang="en-US" sz="2400" b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Pengaruh</a:t>
            </a:r>
            <a:r>
              <a:rPr lang="en-US" sz="24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Guru </a:t>
            </a:r>
            <a:r>
              <a:rPr lang="en-US" sz="2400" b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Terhadap</a:t>
            </a:r>
            <a:r>
              <a:rPr lang="en-US" sz="24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Prestasi</a:t>
            </a:r>
            <a:r>
              <a:rPr lang="en-US" sz="2400" b="1" dirty="0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Siswa</a:t>
            </a:r>
            <a:endParaRPr lang="en-US" sz="2400" b="1" dirty="0">
              <a:solidFill>
                <a:srgbClr val="FF0000"/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6176" y="726272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6174" y="1078179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6174" y="1430087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56174" y="21339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27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7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669183952"/>
              </p:ext>
            </p:extLst>
          </p:nvPr>
        </p:nvGraphicFramePr>
        <p:xfrm>
          <a:off x="1708144" y="1563289"/>
          <a:ext cx="3568332" cy="199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1267962157"/>
              </p:ext>
            </p:extLst>
          </p:nvPr>
        </p:nvGraphicFramePr>
        <p:xfrm>
          <a:off x="5181606" y="1563288"/>
          <a:ext cx="3637487" cy="2100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1600200" y="555526"/>
            <a:ext cx="729228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122" eaLnBrk="1" hangingPunct="1"/>
            <a:r>
              <a:rPr lang="en-US" altLang="en-US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effect of teachers accumulates: 4</a:t>
            </a:r>
            <a:r>
              <a:rPr lang="en-US" altLang="en-US" sz="18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en-US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graders of all abilities who have 3 years of effective teachers in a row for the 5</a:t>
            </a:r>
            <a:r>
              <a:rPr lang="en-US" altLang="en-US" sz="18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en-US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6</a:t>
            </a:r>
            <a:r>
              <a:rPr lang="en-US" altLang="en-US" sz="18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en-US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and 7</a:t>
            </a:r>
            <a:r>
              <a:rPr lang="en-US" altLang="en-US" sz="18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en-US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grades will pass a 7</a:t>
            </a:r>
            <a:r>
              <a:rPr lang="en-US" altLang="en-US" sz="18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en-US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grade math test.</a:t>
            </a: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1708144" y="3907513"/>
            <a:ext cx="71843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122" eaLnBrk="1" hangingPunct="1"/>
            <a:r>
              <a:rPr lang="en-US" alt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Graph adapted from page 9 of “The Real Value of Teachers: Using New Information About Teacher Effectiveness to Close the Achievement Gap” By Kevin Carey,  in </a:t>
            </a:r>
            <a:r>
              <a:rPr lang="en-US" altLang="en-US" sz="1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Thinking K-16 3 </a:t>
            </a:r>
            <a:r>
              <a:rPr lang="en-US" alt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(2). Copyright 2004 The Education Trust.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08143" y="168105"/>
            <a:ext cx="7184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7300" indent="-1257300" defTabSz="914122"/>
            <a:r>
              <a:rPr lang="en-US" sz="2400" b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Pengaruh</a:t>
            </a:r>
            <a:r>
              <a:rPr lang="en-US" sz="24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Guru </a:t>
            </a:r>
            <a:r>
              <a:rPr lang="en-US" sz="2400" b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Terhadap</a:t>
            </a:r>
            <a:r>
              <a:rPr lang="en-US" sz="24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Prestasi</a:t>
            </a:r>
            <a:r>
              <a:rPr lang="en-US" sz="2400" b="1" dirty="0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Siswa</a:t>
            </a:r>
            <a:endParaRPr lang="en-US" sz="2400" b="1" dirty="0">
              <a:solidFill>
                <a:srgbClr val="FF0000"/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3962403" y="1696489"/>
            <a:ext cx="1752601" cy="144676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200">
              <a:solidFill>
                <a:prstClr val="white"/>
              </a:solidFill>
              <a:latin typeface="Century Gothic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114800" y="2270523"/>
            <a:ext cx="1524000" cy="35837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122">
              <a:spcBef>
                <a:spcPct val="0"/>
              </a:spcBef>
              <a:defRPr/>
            </a:pPr>
            <a:r>
              <a:rPr lang="en-US" sz="16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Nilai</a:t>
            </a:r>
            <a:r>
              <a:rPr lang="en-US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Siswa</a:t>
            </a:r>
            <a:r>
              <a:rPr lang="en-US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Turun</a:t>
            </a:r>
            <a:r>
              <a:rPr lang="en-US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42 </a:t>
            </a:r>
            <a:r>
              <a:rPr lang="en-US" sz="16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poin</a:t>
            </a:r>
            <a:r>
              <a:rPr lang="en-US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ketika</a:t>
            </a:r>
            <a:r>
              <a:rPr lang="en-US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diajar</a:t>
            </a:r>
            <a:r>
              <a:rPr lang="en-US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oleh</a:t>
            </a:r>
            <a:r>
              <a:rPr lang="en-US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guru </a:t>
            </a:r>
            <a:r>
              <a:rPr lang="en-US" sz="16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tidak</a:t>
            </a:r>
            <a:r>
              <a:rPr lang="en-US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baik</a:t>
            </a:r>
            <a:endParaRPr lang="en-US" sz="16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16" name="Shape 24"/>
          <p:cNvSpPr>
            <a:spLocks/>
          </p:cNvSpPr>
          <p:nvPr/>
        </p:nvSpPr>
        <p:spPr bwMode="auto">
          <a:xfrm rot="469543">
            <a:off x="2505027" y="2142361"/>
            <a:ext cx="1619361" cy="816984"/>
          </a:xfrm>
          <a:custGeom>
            <a:avLst/>
            <a:gdLst>
              <a:gd name="T0" fmla="*/ 1103158 w 2206703"/>
              <a:gd name="T1" fmla="*/ 0 h 1446845"/>
              <a:gd name="T2" fmla="*/ 2206313 w 2206703"/>
              <a:gd name="T3" fmla="*/ 725814 h 1446845"/>
              <a:gd name="T4" fmla="*/ 1103158 w 2206703"/>
              <a:gd name="T5" fmla="*/ 1451627 h 1446845"/>
              <a:gd name="T6" fmla="*/ 0 w 2206703"/>
              <a:gd name="T7" fmla="*/ 725814 h 1446845"/>
              <a:gd name="T8" fmla="*/ 0 w 2206703"/>
              <a:gd name="T9" fmla="*/ 1451627 h 1446845"/>
              <a:gd name="T10" fmla="*/ 1732145 w 2206703"/>
              <a:gd name="T11" fmla="*/ 0 h 1446845"/>
              <a:gd name="T12" fmla="*/ 2206313 w 2206703"/>
              <a:gd name="T13" fmla="*/ 227253 h 1446845"/>
              <a:gd name="T14" fmla="*/ 1799476 w 2206703"/>
              <a:gd name="T15" fmla="*/ 599668 h 1446845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5898240 60000 65536"/>
              <a:gd name="T21" fmla="*/ 17694720 60000 65536"/>
              <a:gd name="T22" fmla="*/ 0 60000 65536"/>
              <a:gd name="T23" fmla="*/ 5898240 60000 65536"/>
              <a:gd name="T24" fmla="*/ 0 w 2206703"/>
              <a:gd name="T25" fmla="*/ 0 h 1446845"/>
              <a:gd name="T26" fmla="*/ 2206703 w 2206703"/>
              <a:gd name="T27" fmla="*/ 1446845 h 144684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06703" h="1446845">
                <a:moveTo>
                  <a:pt x="0" y="1446845"/>
                </a:moveTo>
                <a:cubicBezTo>
                  <a:pt x="245189" y="803803"/>
                  <a:pt x="829465" y="381807"/>
                  <a:pt x="1752828" y="180856"/>
                </a:cubicBezTo>
                <a:lnTo>
                  <a:pt x="1732450" y="0"/>
                </a:lnTo>
                <a:lnTo>
                  <a:pt x="2206703" y="226504"/>
                </a:lnTo>
                <a:lnTo>
                  <a:pt x="1799794" y="597692"/>
                </a:lnTo>
                <a:lnTo>
                  <a:pt x="1779416" y="416836"/>
                </a:lnTo>
                <a:cubicBezTo>
                  <a:pt x="960923" y="497216"/>
                  <a:pt x="367784" y="840552"/>
                  <a:pt x="0" y="1446845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id-ID" sz="1121">
              <a:solidFill>
                <a:prstClr val="black"/>
              </a:solidFill>
            </a:endParaRPr>
          </a:p>
        </p:txBody>
      </p:sp>
      <p:sp>
        <p:nvSpPr>
          <p:cNvPr id="22" name="Shape 24"/>
          <p:cNvSpPr>
            <a:spLocks/>
          </p:cNvSpPr>
          <p:nvPr/>
        </p:nvSpPr>
        <p:spPr bwMode="auto">
          <a:xfrm rot="469543" flipH="1">
            <a:off x="5300154" y="2527019"/>
            <a:ext cx="818232" cy="634813"/>
          </a:xfrm>
          <a:custGeom>
            <a:avLst/>
            <a:gdLst>
              <a:gd name="T0" fmla="*/ 1103158 w 2206703"/>
              <a:gd name="T1" fmla="*/ 0 h 1446845"/>
              <a:gd name="T2" fmla="*/ 2206313 w 2206703"/>
              <a:gd name="T3" fmla="*/ 725814 h 1446845"/>
              <a:gd name="T4" fmla="*/ 1103158 w 2206703"/>
              <a:gd name="T5" fmla="*/ 1451627 h 1446845"/>
              <a:gd name="T6" fmla="*/ 0 w 2206703"/>
              <a:gd name="T7" fmla="*/ 725814 h 1446845"/>
              <a:gd name="T8" fmla="*/ 0 w 2206703"/>
              <a:gd name="T9" fmla="*/ 1451627 h 1446845"/>
              <a:gd name="T10" fmla="*/ 1732145 w 2206703"/>
              <a:gd name="T11" fmla="*/ 0 h 1446845"/>
              <a:gd name="T12" fmla="*/ 2206313 w 2206703"/>
              <a:gd name="T13" fmla="*/ 227253 h 1446845"/>
              <a:gd name="T14" fmla="*/ 1799476 w 2206703"/>
              <a:gd name="T15" fmla="*/ 599668 h 1446845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5898240 60000 65536"/>
              <a:gd name="T21" fmla="*/ 17694720 60000 65536"/>
              <a:gd name="T22" fmla="*/ 0 60000 65536"/>
              <a:gd name="T23" fmla="*/ 5898240 60000 65536"/>
              <a:gd name="T24" fmla="*/ 0 w 2206703"/>
              <a:gd name="T25" fmla="*/ 0 h 1446845"/>
              <a:gd name="T26" fmla="*/ 2206703 w 2206703"/>
              <a:gd name="T27" fmla="*/ 1446845 h 144684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06703" h="1446845">
                <a:moveTo>
                  <a:pt x="0" y="1446845"/>
                </a:moveTo>
                <a:cubicBezTo>
                  <a:pt x="245189" y="803803"/>
                  <a:pt x="829465" y="381807"/>
                  <a:pt x="1752828" y="180856"/>
                </a:cubicBezTo>
                <a:lnTo>
                  <a:pt x="1732450" y="0"/>
                </a:lnTo>
                <a:lnTo>
                  <a:pt x="2206703" y="226504"/>
                </a:lnTo>
                <a:lnTo>
                  <a:pt x="1799794" y="597692"/>
                </a:lnTo>
                <a:lnTo>
                  <a:pt x="1779416" y="416836"/>
                </a:lnTo>
                <a:cubicBezTo>
                  <a:pt x="960923" y="497216"/>
                  <a:pt x="367784" y="840552"/>
                  <a:pt x="0" y="1446845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id-ID" sz="1121">
              <a:solidFill>
                <a:prstClr val="black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56176" y="726272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6174" y="1078179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6174" y="1430087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6174" y="21339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23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458450" y="6584157"/>
            <a:ext cx="1733550" cy="2738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0AC893F-F8FF-4909-B014-B10B829F6DBC}" type="slidenum">
              <a:rPr lang="id-ID" altLang="id-ID" smtClean="0">
                <a:solidFill>
                  <a:srgbClr val="898989"/>
                </a:solidFill>
                <a:latin typeface="Calibri" pitchFamily="34" charset="0"/>
              </a:rPr>
              <a:pPr/>
              <a:t>8</a:t>
            </a:fld>
            <a:endParaRPr lang="id-ID" altLang="id-ID" smtClean="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36095" y="607396"/>
            <a:ext cx="5164905" cy="3923775"/>
            <a:chOff x="1774448" y="809855"/>
            <a:chExt cx="5164905" cy="5231698"/>
          </a:xfrm>
        </p:grpSpPr>
        <p:cxnSp>
          <p:nvCxnSpPr>
            <p:cNvPr id="9" name="Straight Arrow Connector 3"/>
            <p:cNvCxnSpPr>
              <a:cxnSpLocks noChangeShapeType="1"/>
            </p:cNvCxnSpPr>
            <p:nvPr/>
          </p:nvCxnSpPr>
          <p:spPr bwMode="auto">
            <a:xfrm rot="5400000" flipH="1" flipV="1">
              <a:off x="991394" y="3241993"/>
              <a:ext cx="408940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Straight Arrow Connector 4"/>
            <p:cNvCxnSpPr>
              <a:cxnSpLocks noChangeShapeType="1"/>
            </p:cNvCxnSpPr>
            <p:nvPr/>
          </p:nvCxnSpPr>
          <p:spPr bwMode="auto">
            <a:xfrm rot="10800000" flipH="1" flipV="1">
              <a:off x="3045619" y="5286693"/>
              <a:ext cx="306705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TextBox 11"/>
            <p:cNvSpPr txBox="1">
              <a:spLocks noChangeArrowheads="1"/>
            </p:cNvSpPr>
            <p:nvPr/>
          </p:nvSpPr>
          <p:spPr bwMode="auto">
            <a:xfrm rot="16200000">
              <a:off x="-549050" y="3133353"/>
              <a:ext cx="495477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122" eaLnBrk="1" hangingPunct="1"/>
              <a:r>
                <a:rPr lang="en-US" altLang="en-US" sz="1400" dirty="0">
                  <a:solidFill>
                    <a:prstClr val="black"/>
                  </a:solidFill>
                </a:rPr>
                <a:t>Student performance on Standardized Exam</a:t>
              </a:r>
            </a:p>
          </p:txBody>
        </p:sp>
        <p:sp>
          <p:nvSpPr>
            <p:cNvPr id="12" name="TextBox 12"/>
            <p:cNvSpPr txBox="1">
              <a:spLocks noChangeArrowheads="1"/>
            </p:cNvSpPr>
            <p:nvPr/>
          </p:nvSpPr>
          <p:spPr bwMode="auto">
            <a:xfrm>
              <a:off x="2073357" y="1021082"/>
              <a:ext cx="960519" cy="697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122" eaLnBrk="1" hangingPunct="1"/>
              <a:r>
                <a:rPr lang="en-US" altLang="en-US" sz="1400" dirty="0">
                  <a:solidFill>
                    <a:prstClr val="black"/>
                  </a:solidFill>
                </a:rPr>
                <a:t>100</a:t>
              </a:r>
              <a:r>
                <a:rPr lang="en-US" altLang="en-US" sz="1400" baseline="30000" dirty="0">
                  <a:solidFill>
                    <a:prstClr val="black"/>
                  </a:solidFill>
                </a:rPr>
                <a:t>th</a:t>
              </a:r>
              <a:endParaRPr lang="en-US" altLang="en-US" sz="1400" dirty="0">
                <a:solidFill>
                  <a:prstClr val="black"/>
                </a:solidFill>
              </a:endParaRPr>
            </a:p>
            <a:p>
              <a:pPr defTabSz="914122" eaLnBrk="1" hangingPunct="1"/>
              <a:r>
                <a:rPr lang="en-US" altLang="en-US" sz="1400" dirty="0">
                  <a:solidFill>
                    <a:prstClr val="black"/>
                  </a:solidFill>
                </a:rPr>
                <a:t>percentile</a:t>
              </a:r>
            </a:p>
          </p:txBody>
        </p:sp>
        <p:sp>
          <p:nvSpPr>
            <p:cNvPr id="13" name="TextBox 13"/>
            <p:cNvSpPr txBox="1">
              <a:spLocks noChangeArrowheads="1"/>
            </p:cNvSpPr>
            <p:nvPr/>
          </p:nvSpPr>
          <p:spPr bwMode="auto">
            <a:xfrm>
              <a:off x="2042637" y="2975295"/>
              <a:ext cx="960519" cy="697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122" eaLnBrk="1" hangingPunct="1"/>
              <a:r>
                <a:rPr lang="en-US" altLang="en-US" sz="1400" dirty="0">
                  <a:solidFill>
                    <a:prstClr val="black"/>
                  </a:solidFill>
                </a:rPr>
                <a:t>50</a:t>
              </a:r>
              <a:r>
                <a:rPr lang="en-US" altLang="en-US" sz="1400" baseline="30000" dirty="0">
                  <a:solidFill>
                    <a:prstClr val="black"/>
                  </a:solidFill>
                </a:rPr>
                <a:t>th</a:t>
              </a:r>
              <a:endParaRPr lang="en-US" altLang="en-US" sz="1400" dirty="0">
                <a:solidFill>
                  <a:prstClr val="black"/>
                </a:solidFill>
              </a:endParaRPr>
            </a:p>
            <a:p>
              <a:pPr defTabSz="914122" eaLnBrk="1" hangingPunct="1"/>
              <a:r>
                <a:rPr lang="en-US" altLang="en-US" sz="1400" dirty="0">
                  <a:solidFill>
                    <a:prstClr val="black"/>
                  </a:solidFill>
                </a:rPr>
                <a:t>percentile</a:t>
              </a:r>
            </a:p>
          </p:txBody>
        </p:sp>
        <p:sp>
          <p:nvSpPr>
            <p:cNvPr id="14" name="TextBox 14"/>
            <p:cNvSpPr txBox="1">
              <a:spLocks noChangeArrowheads="1"/>
            </p:cNvSpPr>
            <p:nvPr/>
          </p:nvSpPr>
          <p:spPr bwMode="auto">
            <a:xfrm>
              <a:off x="2061687" y="5152076"/>
              <a:ext cx="960519" cy="697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122" eaLnBrk="1" hangingPunct="1"/>
              <a:r>
                <a:rPr lang="en-US" altLang="en-US" sz="1400" dirty="0">
                  <a:solidFill>
                    <a:prstClr val="black"/>
                  </a:solidFill>
                </a:rPr>
                <a:t>0</a:t>
              </a:r>
              <a:r>
                <a:rPr lang="en-US" altLang="en-US" sz="1400" baseline="30000" dirty="0">
                  <a:solidFill>
                    <a:prstClr val="black"/>
                  </a:solidFill>
                </a:rPr>
                <a:t>th</a:t>
              </a:r>
              <a:endParaRPr lang="en-US" altLang="en-US" sz="1400" dirty="0">
                <a:solidFill>
                  <a:prstClr val="black"/>
                </a:solidFill>
              </a:endParaRPr>
            </a:p>
            <a:p>
              <a:pPr defTabSz="914122" eaLnBrk="1" hangingPunct="1"/>
              <a:r>
                <a:rPr lang="en-US" altLang="en-US" sz="1400" dirty="0">
                  <a:solidFill>
                    <a:prstClr val="black"/>
                  </a:solidFill>
                </a:rPr>
                <a:t>percentile</a:t>
              </a:r>
            </a:p>
          </p:txBody>
        </p:sp>
        <p:sp>
          <p:nvSpPr>
            <p:cNvPr id="15" name="TextBox 15"/>
            <p:cNvSpPr txBox="1">
              <a:spLocks noChangeArrowheads="1"/>
            </p:cNvSpPr>
            <p:nvPr/>
          </p:nvSpPr>
          <p:spPr bwMode="auto">
            <a:xfrm>
              <a:off x="2803923" y="5604197"/>
              <a:ext cx="652743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122" eaLnBrk="1" hangingPunct="1"/>
              <a:r>
                <a:rPr lang="en-US" altLang="en-US" sz="1400" dirty="0">
                  <a:solidFill>
                    <a:prstClr val="black"/>
                  </a:solidFill>
                </a:rPr>
                <a:t>Age 8</a:t>
              </a:r>
            </a:p>
          </p:txBody>
        </p:sp>
        <p:sp>
          <p:nvSpPr>
            <p:cNvPr id="16" name="TextBox 16"/>
            <p:cNvSpPr txBox="1">
              <a:spLocks noChangeArrowheads="1"/>
            </p:cNvSpPr>
            <p:nvPr/>
          </p:nvSpPr>
          <p:spPr bwMode="auto">
            <a:xfrm>
              <a:off x="4694636" y="5631184"/>
              <a:ext cx="738792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122" eaLnBrk="1" hangingPunct="1"/>
              <a:r>
                <a:rPr lang="en-US" altLang="en-US" sz="1400">
                  <a:solidFill>
                    <a:prstClr val="black"/>
                  </a:solidFill>
                </a:rPr>
                <a:t>Age 11</a:t>
              </a:r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2988469" y="3273743"/>
              <a:ext cx="95250" cy="127000"/>
            </a:xfrm>
            <a:prstGeom prst="ellipse">
              <a:avLst/>
            </a:prstGeom>
            <a:solidFill>
              <a:srgbClr val="FF9900"/>
            </a:solidFill>
            <a:ln w="9525" algn="ctr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122" eaLnBrk="1" hangingPunct="1"/>
              <a:endParaRPr lang="id-ID" altLang="en-US" sz="1800">
                <a:solidFill>
                  <a:prstClr val="black"/>
                </a:solidFill>
              </a:endParaRPr>
            </a:p>
          </p:txBody>
        </p:sp>
        <p:cxnSp>
          <p:nvCxnSpPr>
            <p:cNvPr id="23" name="Straight Arrow Connector 22"/>
            <p:cNvCxnSpPr>
              <a:cxnSpLocks noChangeShapeType="1"/>
            </p:cNvCxnSpPr>
            <p:nvPr/>
          </p:nvCxnSpPr>
          <p:spPr bwMode="auto">
            <a:xfrm flipV="1">
              <a:off x="3083721" y="1706884"/>
              <a:ext cx="1888331" cy="1611313"/>
            </a:xfrm>
            <a:prstGeom prst="straightConnector1">
              <a:avLst/>
            </a:prstGeom>
            <a:noFill/>
            <a:ln w="38100" algn="ctr">
              <a:solidFill>
                <a:schemeClr val="accent2">
                  <a:lumMod val="75000"/>
                </a:schemeClr>
              </a:solidFill>
              <a:prstDash val="sysDot"/>
              <a:round/>
              <a:headEnd/>
              <a:tailEnd type="arrow" w="med" len="med"/>
            </a:ln>
          </p:spPr>
        </p:cxnSp>
        <p:cxnSp>
          <p:nvCxnSpPr>
            <p:cNvPr id="24" name="Straight Arrow Connector 23"/>
            <p:cNvCxnSpPr>
              <a:cxnSpLocks noChangeShapeType="1"/>
              <a:stCxn id="22" idx="6"/>
            </p:cNvCxnSpPr>
            <p:nvPr/>
          </p:nvCxnSpPr>
          <p:spPr bwMode="auto">
            <a:xfrm>
              <a:off x="3083721" y="3337245"/>
              <a:ext cx="1888331" cy="522287"/>
            </a:xfrm>
            <a:prstGeom prst="straightConnector1">
              <a:avLst/>
            </a:prstGeom>
            <a:noFill/>
            <a:ln w="38100" algn="ctr">
              <a:solidFill>
                <a:schemeClr val="accent2">
                  <a:lumMod val="75000"/>
                </a:schemeClr>
              </a:solidFill>
              <a:prstDash val="sysDot"/>
              <a:round/>
              <a:headEnd/>
              <a:tailEnd type="arrow" w="med" len="med"/>
            </a:ln>
          </p:spPr>
        </p:cxnSp>
        <p:sp>
          <p:nvSpPr>
            <p:cNvPr id="25" name="TextBox 24"/>
            <p:cNvSpPr txBox="1">
              <a:spLocks noChangeArrowheads="1"/>
            </p:cNvSpPr>
            <p:nvPr/>
          </p:nvSpPr>
          <p:spPr bwMode="auto">
            <a:xfrm>
              <a:off x="5257800" y="1551308"/>
              <a:ext cx="1309974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122" eaLnBrk="1" hangingPunct="1"/>
              <a:r>
                <a:rPr lang="en-US" altLang="en-US" sz="1400">
                  <a:solidFill>
                    <a:prstClr val="black"/>
                  </a:solidFill>
                </a:rPr>
                <a:t>90</a:t>
              </a:r>
              <a:r>
                <a:rPr lang="en-US" altLang="en-US" sz="1400" baseline="30000">
                  <a:solidFill>
                    <a:prstClr val="black"/>
                  </a:solidFill>
                </a:rPr>
                <a:t>th</a:t>
              </a:r>
              <a:r>
                <a:rPr lang="en-US" altLang="en-US" sz="1400">
                  <a:solidFill>
                    <a:prstClr val="black"/>
                  </a:solidFill>
                </a:rPr>
                <a:t> percentile</a:t>
              </a:r>
            </a:p>
          </p:txBody>
        </p:sp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5257800" y="3724597"/>
              <a:ext cx="1309974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122" eaLnBrk="1" hangingPunct="1"/>
              <a:r>
                <a:rPr lang="en-US" altLang="en-US" sz="1400">
                  <a:solidFill>
                    <a:prstClr val="black"/>
                  </a:solidFill>
                </a:rPr>
                <a:t>37</a:t>
              </a:r>
              <a:r>
                <a:rPr lang="en-US" altLang="en-US" sz="1400" baseline="30000">
                  <a:solidFill>
                    <a:prstClr val="black"/>
                  </a:solidFill>
                </a:rPr>
                <a:t>th</a:t>
              </a:r>
              <a:r>
                <a:rPr lang="en-US" altLang="en-US" sz="1400">
                  <a:solidFill>
                    <a:prstClr val="black"/>
                  </a:solidFill>
                </a:rPr>
                <a:t> percentile</a:t>
              </a:r>
            </a:p>
          </p:txBody>
        </p:sp>
        <p:sp>
          <p:nvSpPr>
            <p:cNvPr id="27" name="TextBox 27"/>
            <p:cNvSpPr txBox="1">
              <a:spLocks noChangeArrowheads="1"/>
            </p:cNvSpPr>
            <p:nvPr/>
          </p:nvSpPr>
          <p:spPr bwMode="auto">
            <a:xfrm>
              <a:off x="5257802" y="2527618"/>
              <a:ext cx="1681551" cy="861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122">
                <a:defRPr/>
              </a:pPr>
              <a:r>
                <a:rPr lang="en-US" sz="1800" dirty="0">
                  <a:solidFill>
                    <a:srgbClr val="FF0000"/>
                  </a:solidFill>
                </a:rPr>
                <a:t>53 percentile </a:t>
              </a:r>
            </a:p>
            <a:p>
              <a:pPr defTabSz="914122">
                <a:defRPr/>
              </a:pPr>
              <a:r>
                <a:rPr lang="en-US" sz="1800" dirty="0">
                  <a:solidFill>
                    <a:srgbClr val="FF0000"/>
                  </a:solidFill>
                </a:rPr>
                <a:t>point difference</a:t>
              </a:r>
            </a:p>
          </p:txBody>
        </p:sp>
        <p:sp>
          <p:nvSpPr>
            <p:cNvPr id="28" name="Right Brace 27"/>
            <p:cNvSpPr/>
            <p:nvPr/>
          </p:nvSpPr>
          <p:spPr>
            <a:xfrm>
              <a:off x="5086350" y="1732280"/>
              <a:ext cx="114300" cy="2133600"/>
            </a:xfrm>
            <a:prstGeom prst="rightBrac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914122">
                <a:defRPr/>
              </a:pPr>
              <a:endParaRPr lang="en-US" sz="1800">
                <a:solidFill>
                  <a:srgbClr val="FFFF00"/>
                </a:solidFill>
              </a:endParaRPr>
            </a:p>
          </p:txBody>
        </p:sp>
        <p:sp>
          <p:nvSpPr>
            <p:cNvPr id="29" name="TextBox 20"/>
            <p:cNvSpPr txBox="1">
              <a:spLocks noChangeArrowheads="1"/>
            </p:cNvSpPr>
            <p:nvPr/>
          </p:nvSpPr>
          <p:spPr bwMode="auto">
            <a:xfrm>
              <a:off x="3295650" y="3827782"/>
              <a:ext cx="1600200" cy="984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122" eaLnBrk="1" hangingPunct="1"/>
              <a:r>
                <a:rPr lang="en-US" altLang="en-US" sz="1400">
                  <a:solidFill>
                    <a:prstClr val="black"/>
                  </a:solidFill>
                </a:rPr>
                <a:t>After 3 years of low quality teachers</a:t>
              </a:r>
            </a:p>
          </p:txBody>
        </p:sp>
        <p:sp>
          <p:nvSpPr>
            <p:cNvPr id="30" name="TextBox 21"/>
            <p:cNvSpPr txBox="1">
              <a:spLocks noChangeArrowheads="1"/>
            </p:cNvSpPr>
            <p:nvPr/>
          </p:nvSpPr>
          <p:spPr bwMode="auto">
            <a:xfrm>
              <a:off x="3190875" y="1592581"/>
              <a:ext cx="1600200" cy="984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122" eaLnBrk="1" hangingPunct="1"/>
              <a:r>
                <a:rPr lang="en-US" altLang="en-US" sz="1400" dirty="0">
                  <a:solidFill>
                    <a:prstClr val="black"/>
                  </a:solidFill>
                </a:rPr>
                <a:t>After 3 years with high quality teachers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708143" y="168105"/>
            <a:ext cx="7184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7300" indent="-1257300" defTabSz="914122"/>
            <a:r>
              <a:rPr lang="en-US" sz="2400" b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Pengaruh</a:t>
            </a:r>
            <a:r>
              <a:rPr lang="en-US" sz="24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Guru </a:t>
            </a:r>
            <a:r>
              <a:rPr lang="en-US" sz="2400" b="1" dirty="0" err="1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Terhadap</a:t>
            </a:r>
            <a:r>
              <a:rPr lang="en-US" sz="2400" b="1" dirty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Prestasi</a:t>
            </a:r>
            <a:r>
              <a:rPr lang="en-US" sz="2400" b="1" dirty="0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</a:rPr>
              <a:t>Siswa</a:t>
            </a:r>
            <a:endParaRPr lang="en-US" sz="2400" b="1" dirty="0">
              <a:solidFill>
                <a:srgbClr val="FF0000"/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56176" y="726272"/>
            <a:ext cx="1391489" cy="266400"/>
          </a:xfrm>
          <a:prstGeom prst="rect">
            <a:avLst/>
          </a:prstGeom>
          <a:solidFill>
            <a:srgbClr val="FFC000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PENDAHULUAN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56174" y="1078179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SYARAT GURU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56174" y="1430087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POTRET KITA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56174" y="1781993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UPAYA PERBAIKAN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56174" y="2133900"/>
            <a:ext cx="1391489" cy="266400"/>
          </a:xfrm>
          <a:prstGeom prst="rect">
            <a:avLst/>
          </a:prstGeom>
          <a:solidFill>
            <a:schemeClr val="bg1"/>
          </a:solidFill>
          <a:ln w="19050" cmpd="sng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59" tIns="34280" rIns="68559" bIns="34280" anchor="ctr"/>
          <a:lstStyle/>
          <a:p>
            <a:pPr defTabSz="342781">
              <a:defRPr/>
            </a:pPr>
            <a:r>
              <a:rPr lang="en-US" sz="1000" b="1" dirty="0" smtClean="0">
                <a:solidFill>
                  <a:prstClr val="black"/>
                </a:solidFill>
                <a:latin typeface="Avenir Next Condensed" charset="0"/>
                <a:ea typeface="Avenir Next Condensed" charset="0"/>
                <a:cs typeface="Avenir Next Condensed" charset="0"/>
              </a:rPr>
              <a:t>GURU ABAD 21</a:t>
            </a:r>
            <a:endParaRPr lang="id-ID" sz="1000" b="1" dirty="0">
              <a:solidFill>
                <a:prstClr val="black"/>
              </a:solidFill>
              <a:latin typeface="Avenir Next Condensed" charset="0"/>
              <a:ea typeface="Avenir Next Condensed" charset="0"/>
              <a:cs typeface="Avenir Next Condense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14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683788" y="195487"/>
            <a:ext cx="887059" cy="1684928"/>
          </a:xfrm>
          <a:prstGeom prst="rect">
            <a:avLst/>
          </a:prstGeom>
          <a:noFill/>
        </p:spPr>
        <p:txBody>
          <a:bodyPr wrap="none" lIns="68559" tIns="34280" rIns="68559" bIns="34280" rtlCol="0">
            <a:spAutoFit/>
          </a:bodyPr>
          <a:lstStyle/>
          <a:p>
            <a:pPr algn="r"/>
            <a:r>
              <a:rPr lang="en-US" sz="10499" b="1" dirty="0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2</a:t>
            </a:r>
            <a:endParaRPr lang="id-ID" sz="10499" b="1" dirty="0">
              <a:solidFill>
                <a:schemeClr val="bg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02780" y="2031692"/>
            <a:ext cx="3504796" cy="484744"/>
          </a:xfrm>
          <a:prstGeom prst="rect">
            <a:avLst/>
          </a:prstGeom>
          <a:noFill/>
        </p:spPr>
        <p:txBody>
          <a:bodyPr wrap="none" lIns="68575" tIns="34288" rIns="68575" bIns="34288" rtlCol="0">
            <a:spAutoFit/>
          </a:bodyPr>
          <a:lstStyle/>
          <a:p>
            <a:pPr algn="r"/>
            <a:r>
              <a:rPr lang="en-US" sz="2700" b="1" dirty="0" err="1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Syarat</a:t>
            </a:r>
            <a:r>
              <a:rPr lang="en-US" sz="2700" b="1" dirty="0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US" sz="2700" b="1" dirty="0" err="1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Menjadi</a:t>
            </a:r>
            <a:r>
              <a:rPr lang="en-US" sz="2700" b="1" dirty="0" smtClean="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rPr>
              <a:t> Guru</a:t>
            </a:r>
            <a:endParaRPr lang="en-US" sz="2700" b="1" dirty="0">
              <a:solidFill>
                <a:schemeClr val="bg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4391262"/>
            <a:ext cx="8267328" cy="700777"/>
          </a:xfrm>
          <a:prstGeom prst="rect">
            <a:avLst/>
          </a:prstGeom>
          <a:solidFill>
            <a:schemeClr val="bg1"/>
          </a:solidFill>
        </p:spPr>
        <p:txBody>
          <a:bodyPr wrap="square" lIns="84400" tIns="42200" rIns="84400" bIns="42200" rtlCol="0">
            <a:spAutoFit/>
          </a:bodyPr>
          <a:lstStyle/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Direktorat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Jenderal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Guru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dan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Tenaga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Kependidikan</a:t>
            </a:r>
            <a:endParaRPr lang="es-ES" sz="2000" b="1" dirty="0" smtClean="0">
              <a:solidFill>
                <a:prstClr val="black"/>
              </a:solidFill>
              <a:latin typeface="Century Gothic"/>
              <a:cs typeface="Century Gothic"/>
            </a:endParaRPr>
          </a:p>
          <a:p>
            <a:pPr algn="ctr" defTabSz="914122"/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Bandung, 2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Mei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2016</a:t>
            </a:r>
            <a:endParaRPr lang="sv-SE" sz="2000" b="1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4371959"/>
            <a:ext cx="8915400" cy="700777"/>
          </a:xfrm>
          <a:prstGeom prst="rect">
            <a:avLst/>
          </a:prstGeom>
          <a:solidFill>
            <a:schemeClr val="bg1"/>
          </a:solidFill>
        </p:spPr>
        <p:txBody>
          <a:bodyPr wrap="square" lIns="84400" tIns="42200" rIns="84400" bIns="42200" rtlCol="0">
            <a:spAutoFit/>
          </a:bodyPr>
          <a:lstStyle/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Direktorat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Jenderal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Guru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dan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Tenaga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Kependidikan</a:t>
            </a:r>
            <a:endParaRPr lang="es-ES" sz="2000" b="1" dirty="0" smtClean="0">
              <a:solidFill>
                <a:prstClr val="black"/>
              </a:solidFill>
              <a:latin typeface="Century Gothic"/>
              <a:cs typeface="Century Gothic"/>
            </a:endParaRPr>
          </a:p>
          <a:p>
            <a:pPr algn="ctr" defTabSz="914122"/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Jogja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18 </a:t>
            </a:r>
            <a:r>
              <a:rPr lang="es-ES" sz="2000" b="1" dirty="0" err="1" smtClean="0">
                <a:solidFill>
                  <a:prstClr val="black"/>
                </a:solidFill>
                <a:latin typeface="Century Gothic"/>
                <a:cs typeface="Century Gothic"/>
              </a:rPr>
              <a:t>Mei</a:t>
            </a:r>
            <a:r>
              <a:rPr lang="es-ES" sz="2000" b="1" dirty="0" smtClean="0">
                <a:solidFill>
                  <a:prstClr val="black"/>
                </a:solidFill>
                <a:latin typeface="Century Gothic"/>
                <a:cs typeface="Century Gothic"/>
              </a:rPr>
              <a:t> 2016</a:t>
            </a:r>
            <a:endParaRPr lang="sv-SE" sz="2000" b="1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909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3530</TotalTime>
  <Words>2875</Words>
  <Application>Microsoft Office PowerPoint</Application>
  <PresentationFormat>On-screen Show (16:9)</PresentationFormat>
  <Paragraphs>1151</Paragraphs>
  <Slides>37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18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58" baseType="lpstr">
      <vt:lpstr>Avenir Next</vt:lpstr>
      <vt:lpstr>Avenir Next Condensed</vt:lpstr>
      <vt:lpstr>Chalkboard</vt:lpstr>
      <vt:lpstr>ＭＳ Ｐゴシック</vt:lpstr>
      <vt:lpstr>Open Sans Semibold</vt:lpstr>
      <vt:lpstr>Aharoni</vt:lpstr>
      <vt:lpstr>Arial</vt:lpstr>
      <vt:lpstr>Arial Narrow</vt:lpstr>
      <vt:lpstr>Calibri</vt:lpstr>
      <vt:lpstr>Calibri Light</vt:lpstr>
      <vt:lpstr>Cambria</vt:lpstr>
      <vt:lpstr>Candara</vt:lpstr>
      <vt:lpstr>Century Gothic</vt:lpstr>
      <vt:lpstr>Constantia</vt:lpstr>
      <vt:lpstr>Tahoma</vt:lpstr>
      <vt:lpstr>Times New Roman</vt:lpstr>
      <vt:lpstr>Trebuchet MS</vt:lpstr>
      <vt:lpstr>Wingdings</vt:lpstr>
      <vt:lpstr>3_Office Theme</vt:lpstr>
      <vt:lpstr>4_Office Theme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rifan</dc:creator>
  <cp:lastModifiedBy>P2TK-313</cp:lastModifiedBy>
  <cp:revision>447</cp:revision>
  <cp:lastPrinted>2016-04-11T03:01:33Z</cp:lastPrinted>
  <dcterms:created xsi:type="dcterms:W3CDTF">2015-01-14T03:38:05Z</dcterms:created>
  <dcterms:modified xsi:type="dcterms:W3CDTF">2016-05-18T13:29:46Z</dcterms:modified>
</cp:coreProperties>
</file>